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0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0551C3-8074-4787-99E9-0246FC67D0B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194B15-B3E0-45EE-97FD-82BB40A1194D}">
      <dgm:prSet/>
      <dgm:spPr/>
      <dgm:t>
        <a:bodyPr/>
        <a:lstStyle/>
        <a:p>
          <a:r>
            <a:rPr lang="en-US" u="sng" dirty="0">
              <a:solidFill>
                <a:schemeClr val="tx1"/>
              </a:solidFill>
            </a:rPr>
            <a:t>Part 1</a:t>
          </a:r>
          <a:r>
            <a:rPr lang="en-US" dirty="0">
              <a:solidFill>
                <a:schemeClr val="tx1"/>
              </a:solidFill>
            </a:rPr>
            <a:t>: Use </a:t>
          </a:r>
          <a:r>
            <a:rPr lang="en-US" b="1" dirty="0">
              <a:solidFill>
                <a:schemeClr val="tx1"/>
              </a:solidFill>
            </a:rPr>
            <a:t>Sentiment Analysis </a:t>
          </a:r>
          <a:r>
            <a:rPr lang="en-US" dirty="0">
              <a:solidFill>
                <a:schemeClr val="tx1"/>
              </a:solidFill>
            </a:rPr>
            <a:t>to see the sentiments expressed about Bitcoin in news headlines, social media, and other texts</a:t>
          </a:r>
        </a:p>
      </dgm:t>
    </dgm:pt>
    <dgm:pt modelId="{72D89A89-FE35-45CB-A8A5-4EC61B6DD118}" type="parTrans" cxnId="{95669D12-DD95-4823-B0E5-A0283E0A823E}">
      <dgm:prSet/>
      <dgm:spPr/>
      <dgm:t>
        <a:bodyPr/>
        <a:lstStyle/>
        <a:p>
          <a:endParaRPr lang="en-US"/>
        </a:p>
      </dgm:t>
    </dgm:pt>
    <dgm:pt modelId="{56C410A0-EEA1-492B-BD93-0709D0044D0F}" type="sibTrans" cxnId="{95669D12-DD95-4823-B0E5-A0283E0A823E}">
      <dgm:prSet/>
      <dgm:spPr/>
      <dgm:t>
        <a:bodyPr/>
        <a:lstStyle/>
        <a:p>
          <a:endParaRPr lang="en-US"/>
        </a:p>
      </dgm:t>
    </dgm:pt>
    <dgm:pt modelId="{8F2FF9EE-C89F-448C-8A8E-6978A562CB26}">
      <dgm:prSet/>
      <dgm:spPr/>
      <dgm:t>
        <a:bodyPr/>
        <a:lstStyle/>
        <a:p>
          <a:r>
            <a:rPr lang="en-US" u="sng" dirty="0">
              <a:solidFill>
                <a:schemeClr val="tx1"/>
              </a:solidFill>
            </a:rPr>
            <a:t>Part 2</a:t>
          </a:r>
          <a:r>
            <a:rPr lang="en-US" dirty="0">
              <a:solidFill>
                <a:schemeClr val="tx1"/>
              </a:solidFill>
            </a:rPr>
            <a:t>: </a:t>
          </a:r>
          <a:r>
            <a:rPr lang="en-US" b="1" dirty="0">
              <a:solidFill>
                <a:schemeClr val="tx1"/>
              </a:solidFill>
            </a:rPr>
            <a:t>BTC performance analysis </a:t>
          </a:r>
          <a:r>
            <a:rPr lang="en-US" dirty="0">
              <a:solidFill>
                <a:schemeClr val="tx1"/>
              </a:solidFill>
            </a:rPr>
            <a:t>with the market to see if </a:t>
          </a:r>
          <a:r>
            <a:rPr lang="en-US" b="1" dirty="0">
              <a:solidFill>
                <a:schemeClr val="tx1"/>
              </a:solidFill>
            </a:rPr>
            <a:t>correlation</a:t>
          </a:r>
          <a:r>
            <a:rPr lang="en-US" dirty="0">
              <a:solidFill>
                <a:schemeClr val="tx1"/>
              </a:solidFill>
            </a:rPr>
            <a:t> has changed over time and </a:t>
          </a:r>
          <a:r>
            <a:rPr lang="en-US" b="0" i="0" u="none" dirty="0">
              <a:solidFill>
                <a:schemeClr val="tx1"/>
              </a:solidFill>
            </a:rPr>
            <a:t>create a </a:t>
          </a:r>
          <a:r>
            <a:rPr lang="en-US" b="1" i="0" u="none" dirty="0">
              <a:solidFill>
                <a:schemeClr val="tx1"/>
              </a:solidFill>
            </a:rPr>
            <a:t>portfolio simulation</a:t>
          </a:r>
          <a:r>
            <a:rPr lang="en-US" b="0" i="0" u="none" dirty="0">
              <a:solidFill>
                <a:schemeClr val="tx1"/>
              </a:solidFill>
            </a:rPr>
            <a:t> with a </a:t>
          </a:r>
          <a:r>
            <a:rPr lang="en-US" b="1" i="0" u="none" dirty="0">
              <a:solidFill>
                <a:schemeClr val="tx1"/>
              </a:solidFill>
            </a:rPr>
            <a:t>recommendation</a:t>
          </a:r>
          <a:endParaRPr lang="en-US" b="1" dirty="0">
            <a:solidFill>
              <a:schemeClr val="tx1"/>
            </a:solidFill>
          </a:endParaRPr>
        </a:p>
      </dgm:t>
    </dgm:pt>
    <dgm:pt modelId="{702F9557-2617-409E-B756-DA2C05D45B8E}" type="parTrans" cxnId="{906B5F5A-4756-4474-90AB-A92C6374DADE}">
      <dgm:prSet/>
      <dgm:spPr/>
      <dgm:t>
        <a:bodyPr/>
        <a:lstStyle/>
        <a:p>
          <a:endParaRPr lang="en-US"/>
        </a:p>
      </dgm:t>
    </dgm:pt>
    <dgm:pt modelId="{261B7221-D396-474C-AD94-16BE2B8A8554}" type="sibTrans" cxnId="{906B5F5A-4756-4474-90AB-A92C6374DADE}">
      <dgm:prSet/>
      <dgm:spPr/>
      <dgm:t>
        <a:bodyPr/>
        <a:lstStyle/>
        <a:p>
          <a:endParaRPr lang="en-US"/>
        </a:p>
      </dgm:t>
    </dgm:pt>
    <dgm:pt modelId="{585EFCD0-9277-4584-9CD5-30E4BC885E5A}">
      <dgm:prSet/>
      <dgm:spPr/>
      <dgm:t>
        <a:bodyPr/>
        <a:lstStyle/>
        <a:p>
          <a:r>
            <a:rPr lang="en-US" u="sng" dirty="0">
              <a:solidFill>
                <a:schemeClr val="tx1"/>
              </a:solidFill>
            </a:rPr>
            <a:t>Part 3</a:t>
          </a:r>
          <a:r>
            <a:rPr lang="en-US" dirty="0">
              <a:solidFill>
                <a:schemeClr val="tx1"/>
              </a:solidFill>
            </a:rPr>
            <a:t>: </a:t>
          </a:r>
          <a:r>
            <a:rPr lang="en-US" b="1" dirty="0">
              <a:solidFill>
                <a:schemeClr val="tx1"/>
              </a:solidFill>
            </a:rPr>
            <a:t>Stock Prediction</a:t>
          </a:r>
          <a:r>
            <a:rPr lang="en-US" dirty="0">
              <a:solidFill>
                <a:schemeClr val="tx1"/>
              </a:solidFill>
            </a:rPr>
            <a:t>- build an </a:t>
          </a:r>
          <a:r>
            <a:rPr lang="en-US" b="1" dirty="0">
              <a:solidFill>
                <a:schemeClr val="tx1"/>
              </a:solidFill>
            </a:rPr>
            <a:t>algorithmic trading bot </a:t>
          </a:r>
          <a:r>
            <a:rPr lang="en-US" dirty="0">
              <a:solidFill>
                <a:schemeClr val="tx1"/>
              </a:solidFill>
            </a:rPr>
            <a:t>to create </a:t>
          </a:r>
          <a:r>
            <a:rPr lang="en-US" b="1" dirty="0">
              <a:solidFill>
                <a:schemeClr val="tx1"/>
              </a:solidFill>
            </a:rPr>
            <a:t>trading signals</a:t>
          </a:r>
          <a:r>
            <a:rPr lang="en-US" dirty="0">
              <a:solidFill>
                <a:schemeClr val="tx1"/>
              </a:solidFill>
            </a:rPr>
            <a:t> for </a:t>
          </a:r>
          <a:r>
            <a:rPr lang="en-US" b="1" dirty="0">
              <a:solidFill>
                <a:schemeClr val="tx1"/>
              </a:solidFill>
            </a:rPr>
            <a:t>BTC</a:t>
          </a:r>
        </a:p>
      </dgm:t>
    </dgm:pt>
    <dgm:pt modelId="{4BA760B2-2E19-498B-AD14-173E589E08F5}" type="parTrans" cxnId="{9B77DADD-B108-4709-B724-90BB61B52ACC}">
      <dgm:prSet/>
      <dgm:spPr/>
      <dgm:t>
        <a:bodyPr/>
        <a:lstStyle/>
        <a:p>
          <a:endParaRPr lang="en-US"/>
        </a:p>
      </dgm:t>
    </dgm:pt>
    <dgm:pt modelId="{EC2C314E-4151-461D-B605-1C5113944432}" type="sibTrans" cxnId="{9B77DADD-B108-4709-B724-90BB61B52ACC}">
      <dgm:prSet/>
      <dgm:spPr/>
      <dgm:t>
        <a:bodyPr/>
        <a:lstStyle/>
        <a:p>
          <a:endParaRPr lang="en-US"/>
        </a:p>
      </dgm:t>
    </dgm:pt>
    <dgm:pt modelId="{2293CB1E-53A6-914F-932A-F9C4C1E4B100}" type="pres">
      <dgm:prSet presAssocID="{200551C3-8074-4787-99E9-0246FC67D0B2}" presName="diagram" presStyleCnt="0">
        <dgm:presLayoutVars>
          <dgm:dir/>
          <dgm:resizeHandles val="exact"/>
        </dgm:presLayoutVars>
      </dgm:prSet>
      <dgm:spPr/>
    </dgm:pt>
    <dgm:pt modelId="{9A3EB7D1-0B2E-5C43-BAB0-9AB509BD6C01}" type="pres">
      <dgm:prSet presAssocID="{BA194B15-B3E0-45EE-97FD-82BB40A1194D}" presName="node" presStyleLbl="node1" presStyleIdx="0" presStyleCnt="3" custLinFactNeighborX="-544" custLinFactNeighborY="-37160">
        <dgm:presLayoutVars>
          <dgm:bulletEnabled val="1"/>
        </dgm:presLayoutVars>
      </dgm:prSet>
      <dgm:spPr/>
    </dgm:pt>
    <dgm:pt modelId="{DFC48913-F3B7-7B4C-8313-E5BE6243A7B7}" type="pres">
      <dgm:prSet presAssocID="{56C410A0-EEA1-492B-BD93-0709D0044D0F}" presName="sibTrans" presStyleCnt="0"/>
      <dgm:spPr/>
    </dgm:pt>
    <dgm:pt modelId="{53AE0225-3D43-B44C-ABFD-D3E76812CDC0}" type="pres">
      <dgm:prSet presAssocID="{8F2FF9EE-C89F-448C-8A8E-6978A562CB26}" presName="node" presStyleLbl="node1" presStyleIdx="1" presStyleCnt="3" custLinFactNeighborX="-6701" custLinFactNeighborY="33154">
        <dgm:presLayoutVars>
          <dgm:bulletEnabled val="1"/>
        </dgm:presLayoutVars>
      </dgm:prSet>
      <dgm:spPr/>
    </dgm:pt>
    <dgm:pt modelId="{B661319E-1831-C54D-970E-2659B02EE897}" type="pres">
      <dgm:prSet presAssocID="{261B7221-D396-474C-AD94-16BE2B8A8554}" presName="sibTrans" presStyleCnt="0"/>
      <dgm:spPr/>
    </dgm:pt>
    <dgm:pt modelId="{CC743A3B-6702-3443-8F59-8824EC83FE28}" type="pres">
      <dgm:prSet presAssocID="{585EFCD0-9277-4584-9CD5-30E4BC885E5A}" presName="node" presStyleLbl="node1" presStyleIdx="2" presStyleCnt="3" custLinFactNeighborX="19636" custLinFactNeighborY="34390">
        <dgm:presLayoutVars>
          <dgm:bulletEnabled val="1"/>
        </dgm:presLayoutVars>
      </dgm:prSet>
      <dgm:spPr/>
    </dgm:pt>
  </dgm:ptLst>
  <dgm:cxnLst>
    <dgm:cxn modelId="{95669D12-DD95-4823-B0E5-A0283E0A823E}" srcId="{200551C3-8074-4787-99E9-0246FC67D0B2}" destId="{BA194B15-B3E0-45EE-97FD-82BB40A1194D}" srcOrd="0" destOrd="0" parTransId="{72D89A89-FE35-45CB-A8A5-4EC61B6DD118}" sibTransId="{56C410A0-EEA1-492B-BD93-0709D0044D0F}"/>
    <dgm:cxn modelId="{098C8842-52E7-EE4A-8436-6CD6C3C2E979}" type="presOf" srcId="{8F2FF9EE-C89F-448C-8A8E-6978A562CB26}" destId="{53AE0225-3D43-B44C-ABFD-D3E76812CDC0}" srcOrd="0" destOrd="0" presId="urn:microsoft.com/office/officeart/2005/8/layout/default"/>
    <dgm:cxn modelId="{B0FB654B-AEF8-0E49-A4CD-34BF106E47E7}" type="presOf" srcId="{585EFCD0-9277-4584-9CD5-30E4BC885E5A}" destId="{CC743A3B-6702-3443-8F59-8824EC83FE28}" srcOrd="0" destOrd="0" presId="urn:microsoft.com/office/officeart/2005/8/layout/default"/>
    <dgm:cxn modelId="{906B5F5A-4756-4474-90AB-A92C6374DADE}" srcId="{200551C3-8074-4787-99E9-0246FC67D0B2}" destId="{8F2FF9EE-C89F-448C-8A8E-6978A562CB26}" srcOrd="1" destOrd="0" parTransId="{702F9557-2617-409E-B756-DA2C05D45B8E}" sibTransId="{261B7221-D396-474C-AD94-16BE2B8A8554}"/>
    <dgm:cxn modelId="{5299ACB3-0DEF-0A41-98D9-44A43F9A78EA}" type="presOf" srcId="{200551C3-8074-4787-99E9-0246FC67D0B2}" destId="{2293CB1E-53A6-914F-932A-F9C4C1E4B100}" srcOrd="0" destOrd="0" presId="urn:microsoft.com/office/officeart/2005/8/layout/default"/>
    <dgm:cxn modelId="{9B77DADD-B108-4709-B724-90BB61B52ACC}" srcId="{200551C3-8074-4787-99E9-0246FC67D0B2}" destId="{585EFCD0-9277-4584-9CD5-30E4BC885E5A}" srcOrd="2" destOrd="0" parTransId="{4BA760B2-2E19-498B-AD14-173E589E08F5}" sibTransId="{EC2C314E-4151-461D-B605-1C5113944432}"/>
    <dgm:cxn modelId="{23ED92F4-B93A-9A4B-A8E6-60474F1D81C1}" type="presOf" srcId="{BA194B15-B3E0-45EE-97FD-82BB40A1194D}" destId="{9A3EB7D1-0B2E-5C43-BAB0-9AB509BD6C01}" srcOrd="0" destOrd="0" presId="urn:microsoft.com/office/officeart/2005/8/layout/default"/>
    <dgm:cxn modelId="{2ED0719D-F346-2640-A543-556CA3426EE5}" type="presParOf" srcId="{2293CB1E-53A6-914F-932A-F9C4C1E4B100}" destId="{9A3EB7D1-0B2E-5C43-BAB0-9AB509BD6C01}" srcOrd="0" destOrd="0" presId="urn:microsoft.com/office/officeart/2005/8/layout/default"/>
    <dgm:cxn modelId="{34562DC9-7815-C640-8194-4467504C4A0A}" type="presParOf" srcId="{2293CB1E-53A6-914F-932A-F9C4C1E4B100}" destId="{DFC48913-F3B7-7B4C-8313-E5BE6243A7B7}" srcOrd="1" destOrd="0" presId="urn:microsoft.com/office/officeart/2005/8/layout/default"/>
    <dgm:cxn modelId="{31583970-1729-3844-98DE-32A013D657C3}" type="presParOf" srcId="{2293CB1E-53A6-914F-932A-F9C4C1E4B100}" destId="{53AE0225-3D43-B44C-ABFD-D3E76812CDC0}" srcOrd="2" destOrd="0" presId="urn:microsoft.com/office/officeart/2005/8/layout/default"/>
    <dgm:cxn modelId="{AD571909-A3FB-7C45-9776-017D25229B19}" type="presParOf" srcId="{2293CB1E-53A6-914F-932A-F9C4C1E4B100}" destId="{B661319E-1831-C54D-970E-2659B02EE897}" srcOrd="3" destOrd="0" presId="urn:microsoft.com/office/officeart/2005/8/layout/default"/>
    <dgm:cxn modelId="{E5C6BF28-876F-CC42-8F8E-D0CE72CFD782}" type="presParOf" srcId="{2293CB1E-53A6-914F-932A-F9C4C1E4B100}" destId="{CC743A3B-6702-3443-8F59-8824EC83FE2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8EB02C-63C5-4F36-A192-EBC0DDDF783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675428-726A-46CB-94B7-B5CED48B7999}">
      <dgm:prSet custT="1"/>
      <dgm:spPr/>
      <dgm:t>
        <a:bodyPr/>
        <a:lstStyle/>
        <a:p>
          <a:r>
            <a:rPr lang="en-US" sz="1700" dirty="0"/>
            <a:t>Before 2020, crypto assets such as </a:t>
          </a:r>
          <a:r>
            <a:rPr lang="en-US" sz="1700" b="1" dirty="0"/>
            <a:t>Bitcoin</a:t>
          </a:r>
          <a:r>
            <a:rPr lang="en-US" sz="1700" dirty="0"/>
            <a:t> and Ethereum showed </a:t>
          </a:r>
          <a:r>
            <a:rPr lang="en-US" sz="1700" b="1" dirty="0"/>
            <a:t>little correlation </a:t>
          </a:r>
          <a:r>
            <a:rPr lang="en-US" sz="1700" dirty="0"/>
            <a:t>with major stock indices. They were thought to help </a:t>
          </a:r>
          <a:r>
            <a:rPr lang="en-US" sz="1700" b="1" dirty="0"/>
            <a:t>diversify risk </a:t>
          </a:r>
          <a:r>
            <a:rPr lang="en-US" sz="1700" dirty="0"/>
            <a:t>and act as a </a:t>
          </a:r>
          <a:r>
            <a:rPr lang="en-US" sz="1700" b="1" dirty="0"/>
            <a:t>hedge</a:t>
          </a:r>
          <a:r>
            <a:rPr lang="en-US" sz="1700" dirty="0"/>
            <a:t> against swings in other asset classes and </a:t>
          </a:r>
          <a:r>
            <a:rPr lang="en-US" sz="1700" b="1" dirty="0"/>
            <a:t>inflation</a:t>
          </a:r>
          <a:r>
            <a:rPr lang="en-US" sz="1700" dirty="0"/>
            <a:t>.</a:t>
          </a:r>
        </a:p>
      </dgm:t>
    </dgm:pt>
    <dgm:pt modelId="{A7BF9946-E3CD-438D-B0BB-51BD5E45BC21}" type="parTrans" cxnId="{4CCCA5DF-E748-46C1-A9DA-96DD5EE1BC4F}">
      <dgm:prSet/>
      <dgm:spPr/>
      <dgm:t>
        <a:bodyPr/>
        <a:lstStyle/>
        <a:p>
          <a:endParaRPr lang="en-US" sz="1700"/>
        </a:p>
      </dgm:t>
    </dgm:pt>
    <dgm:pt modelId="{87858B5E-599F-46DA-AEA9-52A8BB1D43B4}" type="sibTrans" cxnId="{4CCCA5DF-E748-46C1-A9DA-96DD5EE1BC4F}">
      <dgm:prSet/>
      <dgm:spPr/>
      <dgm:t>
        <a:bodyPr/>
        <a:lstStyle/>
        <a:p>
          <a:endParaRPr lang="en-US" sz="1700"/>
        </a:p>
      </dgm:t>
    </dgm:pt>
    <dgm:pt modelId="{7DFC2FAE-C933-4404-8BF9-FC6FD2C3B4BB}">
      <dgm:prSet custT="1"/>
      <dgm:spPr/>
      <dgm:t>
        <a:bodyPr/>
        <a:lstStyle/>
        <a:p>
          <a:r>
            <a:rPr lang="en-US" sz="1700"/>
            <a:t>Lately, Bitcoin’s </a:t>
          </a:r>
          <a:r>
            <a:rPr lang="en-US" sz="1700" b="1"/>
            <a:t>correlation</a:t>
          </a:r>
          <a:r>
            <a:rPr lang="en-US" sz="1700"/>
            <a:t> with stocks has turned </a:t>
          </a:r>
          <a:r>
            <a:rPr lang="en-US" sz="1700" b="1"/>
            <a:t>higher</a:t>
          </a:r>
          <a:r>
            <a:rPr lang="en-US" sz="1700"/>
            <a:t> than that between stocks and other assets such as </a:t>
          </a:r>
          <a:r>
            <a:rPr lang="en-US" sz="1700" b="1"/>
            <a:t>gold and investment grade bonds</a:t>
          </a:r>
          <a:r>
            <a:rPr lang="en-US" sz="1700"/>
            <a:t>.</a:t>
          </a:r>
        </a:p>
      </dgm:t>
    </dgm:pt>
    <dgm:pt modelId="{0D617D9A-2CB9-42C4-90E8-9D8178E63ED0}" type="parTrans" cxnId="{47BA964A-ADA6-409A-AD5F-CD8D467B44D5}">
      <dgm:prSet/>
      <dgm:spPr/>
      <dgm:t>
        <a:bodyPr/>
        <a:lstStyle/>
        <a:p>
          <a:endParaRPr lang="en-US" sz="1700"/>
        </a:p>
      </dgm:t>
    </dgm:pt>
    <dgm:pt modelId="{21AF3317-181A-4F08-BD4D-8A419D3F1E6E}" type="sibTrans" cxnId="{47BA964A-ADA6-409A-AD5F-CD8D467B44D5}">
      <dgm:prSet/>
      <dgm:spPr/>
      <dgm:t>
        <a:bodyPr/>
        <a:lstStyle/>
        <a:p>
          <a:endParaRPr lang="en-US" sz="1700"/>
        </a:p>
      </dgm:t>
    </dgm:pt>
    <dgm:pt modelId="{18248341-505D-42A9-B8CA-8242D4C18AD3}">
      <dgm:prSet custT="1"/>
      <dgm:spPr/>
      <dgm:t>
        <a:bodyPr/>
        <a:lstStyle/>
        <a:p>
          <a:r>
            <a:rPr lang="en-US" sz="1700" dirty="0"/>
            <a:t>Since 2020, sentiment in crypto and equity markets indicate a growing </a:t>
          </a:r>
          <a:r>
            <a:rPr lang="en-US" sz="1700" b="1" dirty="0"/>
            <a:t>interconnectedness</a:t>
          </a:r>
          <a:r>
            <a:rPr lang="en-US" sz="1700" dirty="0"/>
            <a:t> between the two asset classes that could destabilize financial markets.</a:t>
          </a:r>
        </a:p>
      </dgm:t>
    </dgm:pt>
    <dgm:pt modelId="{610ACD83-620C-4D1E-A468-421C3EF49538}" type="parTrans" cxnId="{489A2ED2-FEB5-4199-AB06-88CB81EDE00C}">
      <dgm:prSet/>
      <dgm:spPr/>
      <dgm:t>
        <a:bodyPr/>
        <a:lstStyle/>
        <a:p>
          <a:endParaRPr lang="en-US" sz="1700"/>
        </a:p>
      </dgm:t>
    </dgm:pt>
    <dgm:pt modelId="{F7F65D1E-1406-4E50-B769-F0F324B395EB}" type="sibTrans" cxnId="{489A2ED2-FEB5-4199-AB06-88CB81EDE00C}">
      <dgm:prSet/>
      <dgm:spPr/>
      <dgm:t>
        <a:bodyPr/>
        <a:lstStyle/>
        <a:p>
          <a:endParaRPr lang="en-US" sz="1700"/>
        </a:p>
      </dgm:t>
    </dgm:pt>
    <dgm:pt modelId="{AEB5D08D-AAC7-4AC8-BDEB-2BF8FA943212}">
      <dgm:prSet custT="1"/>
      <dgm:spPr/>
      <dgm:t>
        <a:bodyPr/>
        <a:lstStyle/>
        <a:p>
          <a:r>
            <a:rPr lang="en-US" sz="1700"/>
            <a:t>An explanation for this could be the fact that </a:t>
          </a:r>
          <a:r>
            <a:rPr lang="en-US" sz="1700" b="1"/>
            <a:t>central banks flooded markets </a:t>
          </a:r>
          <a:r>
            <a:rPr lang="en-US" sz="1700"/>
            <a:t>with </a:t>
          </a:r>
          <a:r>
            <a:rPr lang="en-US" sz="1700" b="1"/>
            <a:t>liquidity</a:t>
          </a:r>
          <a:r>
            <a:rPr lang="en-US" sz="1700"/>
            <a:t> in 2020 when the pandemic happened and </a:t>
          </a:r>
          <a:r>
            <a:rPr lang="en-US" sz="1700" b="1"/>
            <a:t>increased money supply </a:t>
          </a:r>
          <a:r>
            <a:rPr lang="en-US" sz="1700"/>
            <a:t>much quicker than in the past.</a:t>
          </a:r>
          <a:endParaRPr lang="en-US" sz="1700" dirty="0"/>
        </a:p>
      </dgm:t>
    </dgm:pt>
    <dgm:pt modelId="{A1242A61-C585-419A-B3AA-355820890679}" type="parTrans" cxnId="{454CCBF7-2633-415F-8BAF-7100760845A2}">
      <dgm:prSet/>
      <dgm:spPr/>
      <dgm:t>
        <a:bodyPr/>
        <a:lstStyle/>
        <a:p>
          <a:endParaRPr lang="en-US" sz="1700"/>
        </a:p>
      </dgm:t>
    </dgm:pt>
    <dgm:pt modelId="{F1393AC6-5B20-49FA-8F31-8E630D9302F4}" type="sibTrans" cxnId="{454CCBF7-2633-415F-8BAF-7100760845A2}">
      <dgm:prSet/>
      <dgm:spPr/>
      <dgm:t>
        <a:bodyPr/>
        <a:lstStyle/>
        <a:p>
          <a:endParaRPr lang="en-US" sz="1700"/>
        </a:p>
      </dgm:t>
    </dgm:pt>
    <dgm:pt modelId="{D321FD8B-D936-4896-9475-E12A424210FA}">
      <dgm:prSet custT="1"/>
      <dgm:spPr/>
      <dgm:t>
        <a:bodyPr/>
        <a:lstStyle/>
        <a:p>
          <a:r>
            <a:rPr lang="en-US" sz="1700"/>
            <a:t>Another reason is because Bitcoin has always been considered </a:t>
          </a:r>
          <a:r>
            <a:rPr lang="en-US" sz="1700" b="1"/>
            <a:t>inflation-proof</a:t>
          </a:r>
          <a:r>
            <a:rPr lang="en-US" sz="1700"/>
            <a:t> and could therefore be a hedge against </a:t>
          </a:r>
          <a:r>
            <a:rPr lang="en-US" sz="1700" b="1"/>
            <a:t>rising inflation</a:t>
          </a:r>
          <a:r>
            <a:rPr lang="en-US" sz="1700"/>
            <a:t>. However, its </a:t>
          </a:r>
          <a:r>
            <a:rPr lang="en-US" sz="1700" b="1"/>
            <a:t>extreme volatility </a:t>
          </a:r>
          <a:r>
            <a:rPr lang="en-US" sz="1700"/>
            <a:t>and growing correlation with the stocks </a:t>
          </a:r>
          <a:r>
            <a:rPr lang="en-US" sz="1700" b="1"/>
            <a:t>threatens</a:t>
          </a:r>
          <a:r>
            <a:rPr lang="en-US" sz="1700"/>
            <a:t> this theory.</a:t>
          </a:r>
          <a:endParaRPr lang="en-US" sz="1700" dirty="0"/>
        </a:p>
      </dgm:t>
    </dgm:pt>
    <dgm:pt modelId="{43AC2B7D-431D-4120-BFE2-245532A700C2}" type="parTrans" cxnId="{165506E2-45B5-4915-A4B7-90F099F08B7C}">
      <dgm:prSet/>
      <dgm:spPr/>
      <dgm:t>
        <a:bodyPr/>
        <a:lstStyle/>
        <a:p>
          <a:endParaRPr lang="en-US" sz="1700"/>
        </a:p>
      </dgm:t>
    </dgm:pt>
    <dgm:pt modelId="{0054B01A-335D-4896-A791-540F4226010F}" type="sibTrans" cxnId="{165506E2-45B5-4915-A4B7-90F099F08B7C}">
      <dgm:prSet/>
      <dgm:spPr/>
      <dgm:t>
        <a:bodyPr/>
        <a:lstStyle/>
        <a:p>
          <a:endParaRPr lang="en-US" sz="1700"/>
        </a:p>
      </dgm:t>
    </dgm:pt>
    <dgm:pt modelId="{0A388507-901D-BA46-8982-F6E1B697F0EB}" type="pres">
      <dgm:prSet presAssocID="{1A8EB02C-63C5-4F36-A192-EBC0DDDF783D}" presName="vert0" presStyleCnt="0">
        <dgm:presLayoutVars>
          <dgm:dir/>
          <dgm:animOne val="branch"/>
          <dgm:animLvl val="lvl"/>
        </dgm:presLayoutVars>
      </dgm:prSet>
      <dgm:spPr/>
    </dgm:pt>
    <dgm:pt modelId="{68261573-0142-3E4E-8273-479BE7DAC8ED}" type="pres">
      <dgm:prSet presAssocID="{54675428-726A-46CB-94B7-B5CED48B7999}" presName="thickLine" presStyleLbl="alignNode1" presStyleIdx="0" presStyleCnt="5"/>
      <dgm:spPr/>
    </dgm:pt>
    <dgm:pt modelId="{606BFE37-A362-C648-A680-E9024F03D8D9}" type="pres">
      <dgm:prSet presAssocID="{54675428-726A-46CB-94B7-B5CED48B7999}" presName="horz1" presStyleCnt="0"/>
      <dgm:spPr/>
    </dgm:pt>
    <dgm:pt modelId="{7EAE3D68-8FCF-EE4E-A834-808BB1AA1E0E}" type="pres">
      <dgm:prSet presAssocID="{54675428-726A-46CB-94B7-B5CED48B7999}" presName="tx1" presStyleLbl="revTx" presStyleIdx="0" presStyleCnt="5"/>
      <dgm:spPr/>
    </dgm:pt>
    <dgm:pt modelId="{84F7324C-2487-0647-BC57-F550B9EBBD2F}" type="pres">
      <dgm:prSet presAssocID="{54675428-726A-46CB-94B7-B5CED48B7999}" presName="vert1" presStyleCnt="0"/>
      <dgm:spPr/>
    </dgm:pt>
    <dgm:pt modelId="{1112BB54-4F6E-074B-8B8F-CC147F16EF85}" type="pres">
      <dgm:prSet presAssocID="{7DFC2FAE-C933-4404-8BF9-FC6FD2C3B4BB}" presName="thickLine" presStyleLbl="alignNode1" presStyleIdx="1" presStyleCnt="5"/>
      <dgm:spPr/>
    </dgm:pt>
    <dgm:pt modelId="{1E91AEE3-7EBD-9C48-88BE-339DD1D86844}" type="pres">
      <dgm:prSet presAssocID="{7DFC2FAE-C933-4404-8BF9-FC6FD2C3B4BB}" presName="horz1" presStyleCnt="0"/>
      <dgm:spPr/>
    </dgm:pt>
    <dgm:pt modelId="{5DB6222D-54B2-F240-B07B-320C91645CEE}" type="pres">
      <dgm:prSet presAssocID="{7DFC2FAE-C933-4404-8BF9-FC6FD2C3B4BB}" presName="tx1" presStyleLbl="revTx" presStyleIdx="1" presStyleCnt="5"/>
      <dgm:spPr/>
    </dgm:pt>
    <dgm:pt modelId="{6B7803FF-9C54-4C45-B9A1-44FB741D178D}" type="pres">
      <dgm:prSet presAssocID="{7DFC2FAE-C933-4404-8BF9-FC6FD2C3B4BB}" presName="vert1" presStyleCnt="0"/>
      <dgm:spPr/>
    </dgm:pt>
    <dgm:pt modelId="{58A12AF5-834A-9740-B80B-5076DE01FDC7}" type="pres">
      <dgm:prSet presAssocID="{18248341-505D-42A9-B8CA-8242D4C18AD3}" presName="thickLine" presStyleLbl="alignNode1" presStyleIdx="2" presStyleCnt="5"/>
      <dgm:spPr/>
    </dgm:pt>
    <dgm:pt modelId="{AD508535-AB91-D64F-AEC6-96F18261F3B1}" type="pres">
      <dgm:prSet presAssocID="{18248341-505D-42A9-B8CA-8242D4C18AD3}" presName="horz1" presStyleCnt="0"/>
      <dgm:spPr/>
    </dgm:pt>
    <dgm:pt modelId="{B29C0C55-8EF0-BA47-AB21-649C3D190A11}" type="pres">
      <dgm:prSet presAssocID="{18248341-505D-42A9-B8CA-8242D4C18AD3}" presName="tx1" presStyleLbl="revTx" presStyleIdx="2" presStyleCnt="5"/>
      <dgm:spPr/>
    </dgm:pt>
    <dgm:pt modelId="{C23067E9-B118-3A47-BAA0-4A9C7936D8BE}" type="pres">
      <dgm:prSet presAssocID="{18248341-505D-42A9-B8CA-8242D4C18AD3}" presName="vert1" presStyleCnt="0"/>
      <dgm:spPr/>
    </dgm:pt>
    <dgm:pt modelId="{28BEFD1B-95B6-034A-914B-4BF6554AB076}" type="pres">
      <dgm:prSet presAssocID="{AEB5D08D-AAC7-4AC8-BDEB-2BF8FA943212}" presName="thickLine" presStyleLbl="alignNode1" presStyleIdx="3" presStyleCnt="5"/>
      <dgm:spPr/>
    </dgm:pt>
    <dgm:pt modelId="{97618624-5966-1645-A043-EE828044297C}" type="pres">
      <dgm:prSet presAssocID="{AEB5D08D-AAC7-4AC8-BDEB-2BF8FA943212}" presName="horz1" presStyleCnt="0"/>
      <dgm:spPr/>
    </dgm:pt>
    <dgm:pt modelId="{273D0968-E781-574A-928D-A7CFC838E7E7}" type="pres">
      <dgm:prSet presAssocID="{AEB5D08D-AAC7-4AC8-BDEB-2BF8FA943212}" presName="tx1" presStyleLbl="revTx" presStyleIdx="3" presStyleCnt="5"/>
      <dgm:spPr/>
    </dgm:pt>
    <dgm:pt modelId="{9795C41C-D990-4F49-AB21-B3934411C9EA}" type="pres">
      <dgm:prSet presAssocID="{AEB5D08D-AAC7-4AC8-BDEB-2BF8FA943212}" presName="vert1" presStyleCnt="0"/>
      <dgm:spPr/>
    </dgm:pt>
    <dgm:pt modelId="{0FCA3A7A-4074-E44C-BC42-8FC885B2F566}" type="pres">
      <dgm:prSet presAssocID="{D321FD8B-D936-4896-9475-E12A424210FA}" presName="thickLine" presStyleLbl="alignNode1" presStyleIdx="4" presStyleCnt="5"/>
      <dgm:spPr/>
    </dgm:pt>
    <dgm:pt modelId="{D0E2E228-693E-6C41-8CAA-5FD95C94BAEC}" type="pres">
      <dgm:prSet presAssocID="{D321FD8B-D936-4896-9475-E12A424210FA}" presName="horz1" presStyleCnt="0"/>
      <dgm:spPr/>
    </dgm:pt>
    <dgm:pt modelId="{6303C6E8-5937-D742-A570-493E5198EFA1}" type="pres">
      <dgm:prSet presAssocID="{D321FD8B-D936-4896-9475-E12A424210FA}" presName="tx1" presStyleLbl="revTx" presStyleIdx="4" presStyleCnt="5"/>
      <dgm:spPr/>
    </dgm:pt>
    <dgm:pt modelId="{D3B32185-5482-0D49-90FE-5014055DF66E}" type="pres">
      <dgm:prSet presAssocID="{D321FD8B-D936-4896-9475-E12A424210FA}" presName="vert1" presStyleCnt="0"/>
      <dgm:spPr/>
    </dgm:pt>
  </dgm:ptLst>
  <dgm:cxnLst>
    <dgm:cxn modelId="{9A0DF404-BBF3-CA44-A490-266CA61DF2BC}" type="presOf" srcId="{18248341-505D-42A9-B8CA-8242D4C18AD3}" destId="{B29C0C55-8EF0-BA47-AB21-649C3D190A11}" srcOrd="0" destOrd="0" presId="urn:microsoft.com/office/officeart/2008/layout/LinedList"/>
    <dgm:cxn modelId="{ECA9F214-46CE-9C46-8C44-CED8E4CB8079}" type="presOf" srcId="{D321FD8B-D936-4896-9475-E12A424210FA}" destId="{6303C6E8-5937-D742-A570-493E5198EFA1}" srcOrd="0" destOrd="0" presId="urn:microsoft.com/office/officeart/2008/layout/LinedList"/>
    <dgm:cxn modelId="{47BA964A-ADA6-409A-AD5F-CD8D467B44D5}" srcId="{1A8EB02C-63C5-4F36-A192-EBC0DDDF783D}" destId="{7DFC2FAE-C933-4404-8BF9-FC6FD2C3B4BB}" srcOrd="1" destOrd="0" parTransId="{0D617D9A-2CB9-42C4-90E8-9D8178E63ED0}" sibTransId="{21AF3317-181A-4F08-BD4D-8A419D3F1E6E}"/>
    <dgm:cxn modelId="{176A436D-32DD-EA4C-8687-43FB7CAEA908}" type="presOf" srcId="{AEB5D08D-AAC7-4AC8-BDEB-2BF8FA943212}" destId="{273D0968-E781-574A-928D-A7CFC838E7E7}" srcOrd="0" destOrd="0" presId="urn:microsoft.com/office/officeart/2008/layout/LinedList"/>
    <dgm:cxn modelId="{1A3D2170-03A8-7746-B6A6-28B988E7F050}" type="presOf" srcId="{1A8EB02C-63C5-4F36-A192-EBC0DDDF783D}" destId="{0A388507-901D-BA46-8982-F6E1B697F0EB}" srcOrd="0" destOrd="0" presId="urn:microsoft.com/office/officeart/2008/layout/LinedList"/>
    <dgm:cxn modelId="{53EE837A-AEC2-A34D-A259-AAD2D8184359}" type="presOf" srcId="{54675428-726A-46CB-94B7-B5CED48B7999}" destId="{7EAE3D68-8FCF-EE4E-A834-808BB1AA1E0E}" srcOrd="0" destOrd="0" presId="urn:microsoft.com/office/officeart/2008/layout/LinedList"/>
    <dgm:cxn modelId="{489A2ED2-FEB5-4199-AB06-88CB81EDE00C}" srcId="{1A8EB02C-63C5-4F36-A192-EBC0DDDF783D}" destId="{18248341-505D-42A9-B8CA-8242D4C18AD3}" srcOrd="2" destOrd="0" parTransId="{610ACD83-620C-4D1E-A468-421C3EF49538}" sibTransId="{F7F65D1E-1406-4E50-B769-F0F324B395EB}"/>
    <dgm:cxn modelId="{4CCCA5DF-E748-46C1-A9DA-96DD5EE1BC4F}" srcId="{1A8EB02C-63C5-4F36-A192-EBC0DDDF783D}" destId="{54675428-726A-46CB-94B7-B5CED48B7999}" srcOrd="0" destOrd="0" parTransId="{A7BF9946-E3CD-438D-B0BB-51BD5E45BC21}" sibTransId="{87858B5E-599F-46DA-AEA9-52A8BB1D43B4}"/>
    <dgm:cxn modelId="{165506E2-45B5-4915-A4B7-90F099F08B7C}" srcId="{1A8EB02C-63C5-4F36-A192-EBC0DDDF783D}" destId="{D321FD8B-D936-4896-9475-E12A424210FA}" srcOrd="4" destOrd="0" parTransId="{43AC2B7D-431D-4120-BFE2-245532A700C2}" sibTransId="{0054B01A-335D-4896-A791-540F4226010F}"/>
    <dgm:cxn modelId="{66E16FE5-2EF9-6C43-9D60-7EC18C9D7E33}" type="presOf" srcId="{7DFC2FAE-C933-4404-8BF9-FC6FD2C3B4BB}" destId="{5DB6222D-54B2-F240-B07B-320C91645CEE}" srcOrd="0" destOrd="0" presId="urn:microsoft.com/office/officeart/2008/layout/LinedList"/>
    <dgm:cxn modelId="{454CCBF7-2633-415F-8BAF-7100760845A2}" srcId="{1A8EB02C-63C5-4F36-A192-EBC0DDDF783D}" destId="{AEB5D08D-AAC7-4AC8-BDEB-2BF8FA943212}" srcOrd="3" destOrd="0" parTransId="{A1242A61-C585-419A-B3AA-355820890679}" sibTransId="{F1393AC6-5B20-49FA-8F31-8E630D9302F4}"/>
    <dgm:cxn modelId="{03079882-7E4F-9443-BC5B-17B53B7C8010}" type="presParOf" srcId="{0A388507-901D-BA46-8982-F6E1B697F0EB}" destId="{68261573-0142-3E4E-8273-479BE7DAC8ED}" srcOrd="0" destOrd="0" presId="urn:microsoft.com/office/officeart/2008/layout/LinedList"/>
    <dgm:cxn modelId="{3F7CAB37-1BE1-5544-907C-DF23894195EF}" type="presParOf" srcId="{0A388507-901D-BA46-8982-F6E1B697F0EB}" destId="{606BFE37-A362-C648-A680-E9024F03D8D9}" srcOrd="1" destOrd="0" presId="urn:microsoft.com/office/officeart/2008/layout/LinedList"/>
    <dgm:cxn modelId="{EA0D7409-6400-6E4A-BCDE-3B1C9D1B8822}" type="presParOf" srcId="{606BFE37-A362-C648-A680-E9024F03D8D9}" destId="{7EAE3D68-8FCF-EE4E-A834-808BB1AA1E0E}" srcOrd="0" destOrd="0" presId="urn:microsoft.com/office/officeart/2008/layout/LinedList"/>
    <dgm:cxn modelId="{C66C05C2-6B30-224A-B712-E538CC750AB1}" type="presParOf" srcId="{606BFE37-A362-C648-A680-E9024F03D8D9}" destId="{84F7324C-2487-0647-BC57-F550B9EBBD2F}" srcOrd="1" destOrd="0" presId="urn:microsoft.com/office/officeart/2008/layout/LinedList"/>
    <dgm:cxn modelId="{0EA16BE8-38DF-1E44-A023-67DBE951D616}" type="presParOf" srcId="{0A388507-901D-BA46-8982-F6E1B697F0EB}" destId="{1112BB54-4F6E-074B-8B8F-CC147F16EF85}" srcOrd="2" destOrd="0" presId="urn:microsoft.com/office/officeart/2008/layout/LinedList"/>
    <dgm:cxn modelId="{D6D29675-D92B-8D42-86FC-68BDB39A97EA}" type="presParOf" srcId="{0A388507-901D-BA46-8982-F6E1B697F0EB}" destId="{1E91AEE3-7EBD-9C48-88BE-339DD1D86844}" srcOrd="3" destOrd="0" presId="urn:microsoft.com/office/officeart/2008/layout/LinedList"/>
    <dgm:cxn modelId="{50014014-21ED-794E-AF2D-2F5FDF3116F4}" type="presParOf" srcId="{1E91AEE3-7EBD-9C48-88BE-339DD1D86844}" destId="{5DB6222D-54B2-F240-B07B-320C91645CEE}" srcOrd="0" destOrd="0" presId="urn:microsoft.com/office/officeart/2008/layout/LinedList"/>
    <dgm:cxn modelId="{75A641D5-1273-754F-A93C-AB39AC07B9D9}" type="presParOf" srcId="{1E91AEE3-7EBD-9C48-88BE-339DD1D86844}" destId="{6B7803FF-9C54-4C45-B9A1-44FB741D178D}" srcOrd="1" destOrd="0" presId="urn:microsoft.com/office/officeart/2008/layout/LinedList"/>
    <dgm:cxn modelId="{48087F1E-5D0C-C94E-9AC2-9146A109883E}" type="presParOf" srcId="{0A388507-901D-BA46-8982-F6E1B697F0EB}" destId="{58A12AF5-834A-9740-B80B-5076DE01FDC7}" srcOrd="4" destOrd="0" presId="urn:microsoft.com/office/officeart/2008/layout/LinedList"/>
    <dgm:cxn modelId="{6570FA15-8881-5A45-A5BE-0DE5C761942C}" type="presParOf" srcId="{0A388507-901D-BA46-8982-F6E1B697F0EB}" destId="{AD508535-AB91-D64F-AEC6-96F18261F3B1}" srcOrd="5" destOrd="0" presId="urn:microsoft.com/office/officeart/2008/layout/LinedList"/>
    <dgm:cxn modelId="{589FF818-C199-1A44-BA26-2B997715C57B}" type="presParOf" srcId="{AD508535-AB91-D64F-AEC6-96F18261F3B1}" destId="{B29C0C55-8EF0-BA47-AB21-649C3D190A11}" srcOrd="0" destOrd="0" presId="urn:microsoft.com/office/officeart/2008/layout/LinedList"/>
    <dgm:cxn modelId="{086F1EC5-C39B-6B43-B7EE-1C05D21A16EE}" type="presParOf" srcId="{AD508535-AB91-D64F-AEC6-96F18261F3B1}" destId="{C23067E9-B118-3A47-BAA0-4A9C7936D8BE}" srcOrd="1" destOrd="0" presId="urn:microsoft.com/office/officeart/2008/layout/LinedList"/>
    <dgm:cxn modelId="{D5A82413-8063-7143-A6BD-7C4F733D4260}" type="presParOf" srcId="{0A388507-901D-BA46-8982-F6E1B697F0EB}" destId="{28BEFD1B-95B6-034A-914B-4BF6554AB076}" srcOrd="6" destOrd="0" presId="urn:microsoft.com/office/officeart/2008/layout/LinedList"/>
    <dgm:cxn modelId="{588B7D35-19B5-A240-8AA1-8759F09E6644}" type="presParOf" srcId="{0A388507-901D-BA46-8982-F6E1B697F0EB}" destId="{97618624-5966-1645-A043-EE828044297C}" srcOrd="7" destOrd="0" presId="urn:microsoft.com/office/officeart/2008/layout/LinedList"/>
    <dgm:cxn modelId="{4A719870-2D53-C14A-BF9D-B81F50E5F1D6}" type="presParOf" srcId="{97618624-5966-1645-A043-EE828044297C}" destId="{273D0968-E781-574A-928D-A7CFC838E7E7}" srcOrd="0" destOrd="0" presId="urn:microsoft.com/office/officeart/2008/layout/LinedList"/>
    <dgm:cxn modelId="{A9CE9419-C572-294E-B777-E7A5C32BEE75}" type="presParOf" srcId="{97618624-5966-1645-A043-EE828044297C}" destId="{9795C41C-D990-4F49-AB21-B3934411C9EA}" srcOrd="1" destOrd="0" presId="urn:microsoft.com/office/officeart/2008/layout/LinedList"/>
    <dgm:cxn modelId="{40DD7A05-E32F-164F-B320-0C20BB13C2E9}" type="presParOf" srcId="{0A388507-901D-BA46-8982-F6E1B697F0EB}" destId="{0FCA3A7A-4074-E44C-BC42-8FC885B2F566}" srcOrd="8" destOrd="0" presId="urn:microsoft.com/office/officeart/2008/layout/LinedList"/>
    <dgm:cxn modelId="{51A7098C-B08C-1E4B-B495-526D02EFA76B}" type="presParOf" srcId="{0A388507-901D-BA46-8982-F6E1B697F0EB}" destId="{D0E2E228-693E-6C41-8CAA-5FD95C94BAEC}" srcOrd="9" destOrd="0" presId="urn:microsoft.com/office/officeart/2008/layout/LinedList"/>
    <dgm:cxn modelId="{C1C54B6E-E31E-E346-9D43-8D8F0AB10529}" type="presParOf" srcId="{D0E2E228-693E-6C41-8CAA-5FD95C94BAEC}" destId="{6303C6E8-5937-D742-A570-493E5198EFA1}" srcOrd="0" destOrd="0" presId="urn:microsoft.com/office/officeart/2008/layout/LinedList"/>
    <dgm:cxn modelId="{C0E1CC7A-CE67-1946-BDAF-6B42B59916F4}" type="presParOf" srcId="{D0E2E228-693E-6C41-8CAA-5FD95C94BAEC}" destId="{D3B32185-5482-0D49-90FE-5014055DF6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6C072C-2004-44A2-8838-E5B330BFD40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6C722FB-1D66-4391-BF9E-D34E66D3CFC1}">
      <dgm:prSet/>
      <dgm:spPr/>
      <dgm:t>
        <a:bodyPr/>
        <a:lstStyle/>
        <a:p>
          <a:r>
            <a:rPr lang="en-US" b="1"/>
            <a:t>SPY (Overall)</a:t>
          </a:r>
          <a:r>
            <a:rPr lang="en-US"/>
            <a:t>- Chose SPY as a benchmark to see how the overall market performed</a:t>
          </a:r>
        </a:p>
      </dgm:t>
    </dgm:pt>
    <dgm:pt modelId="{DB5F52F7-450C-446B-8894-4812EAC84BE5}" type="parTrans" cxnId="{06B674E2-124C-4132-9FB5-4C4F1A829F18}">
      <dgm:prSet/>
      <dgm:spPr/>
      <dgm:t>
        <a:bodyPr/>
        <a:lstStyle/>
        <a:p>
          <a:endParaRPr lang="en-US"/>
        </a:p>
      </dgm:t>
    </dgm:pt>
    <dgm:pt modelId="{04454E18-824F-4D0A-8B52-F57F6A63E7E2}" type="sibTrans" cxnId="{06B674E2-124C-4132-9FB5-4C4F1A829F18}">
      <dgm:prSet/>
      <dgm:spPr/>
      <dgm:t>
        <a:bodyPr/>
        <a:lstStyle/>
        <a:p>
          <a:endParaRPr lang="en-US"/>
        </a:p>
      </dgm:t>
    </dgm:pt>
    <dgm:pt modelId="{23F77593-67F8-4898-A08F-55615CA08E84}">
      <dgm:prSet/>
      <dgm:spPr/>
      <dgm:t>
        <a:bodyPr/>
        <a:lstStyle/>
        <a:p>
          <a:r>
            <a:rPr lang="en-US" b="1"/>
            <a:t>BTC (Crypto Currency)</a:t>
          </a:r>
          <a:r>
            <a:rPr lang="en-US"/>
            <a:t>- Chose BTC as the benchmark crypto</a:t>
          </a:r>
        </a:p>
      </dgm:t>
    </dgm:pt>
    <dgm:pt modelId="{261BC740-F9B1-48D0-9524-90C0F87105D0}" type="parTrans" cxnId="{86403328-1688-4AF8-B040-BF3B1E1B135A}">
      <dgm:prSet/>
      <dgm:spPr/>
      <dgm:t>
        <a:bodyPr/>
        <a:lstStyle/>
        <a:p>
          <a:endParaRPr lang="en-US"/>
        </a:p>
      </dgm:t>
    </dgm:pt>
    <dgm:pt modelId="{293ABA9E-85B1-45D1-A534-93EFA48281AA}" type="sibTrans" cxnId="{86403328-1688-4AF8-B040-BF3B1E1B135A}">
      <dgm:prSet/>
      <dgm:spPr/>
      <dgm:t>
        <a:bodyPr/>
        <a:lstStyle/>
        <a:p>
          <a:endParaRPr lang="en-US"/>
        </a:p>
      </dgm:t>
    </dgm:pt>
    <dgm:pt modelId="{546ED940-700F-4DC2-B8A0-977FAF7087B2}">
      <dgm:prSet/>
      <dgm:spPr/>
      <dgm:t>
        <a:bodyPr/>
        <a:lstStyle/>
        <a:p>
          <a:r>
            <a:rPr lang="en-US" b="1"/>
            <a:t>ETH (Crypto Currency)</a:t>
          </a:r>
          <a:r>
            <a:rPr lang="en-US"/>
            <a:t>- Chose ETC to see if it follows BTC or if it’s an anomaly</a:t>
          </a:r>
        </a:p>
      </dgm:t>
    </dgm:pt>
    <dgm:pt modelId="{8A330FDD-7A55-4E93-90F3-4DFE664AA2D6}" type="parTrans" cxnId="{09A6390F-BE97-45D5-84EF-3D6288D507CB}">
      <dgm:prSet/>
      <dgm:spPr/>
      <dgm:t>
        <a:bodyPr/>
        <a:lstStyle/>
        <a:p>
          <a:endParaRPr lang="en-US"/>
        </a:p>
      </dgm:t>
    </dgm:pt>
    <dgm:pt modelId="{D5FD39E0-99E6-45D7-A9E1-05CC1874CF38}" type="sibTrans" cxnId="{09A6390F-BE97-45D5-84EF-3D6288D507CB}">
      <dgm:prSet/>
      <dgm:spPr/>
      <dgm:t>
        <a:bodyPr/>
        <a:lstStyle/>
        <a:p>
          <a:endParaRPr lang="en-US"/>
        </a:p>
      </dgm:t>
    </dgm:pt>
    <dgm:pt modelId="{5EC13873-A236-4EEB-B52A-448216A6E573}">
      <dgm:prSet/>
      <dgm:spPr/>
      <dgm:t>
        <a:bodyPr/>
        <a:lstStyle/>
        <a:p>
          <a:r>
            <a:rPr lang="en-US" b="1"/>
            <a:t>XRP (Crypto Currency)</a:t>
          </a:r>
          <a:r>
            <a:rPr lang="en-US"/>
            <a:t>- Chose XRP to see if it follows BTC or if it’s an anomaly</a:t>
          </a:r>
        </a:p>
      </dgm:t>
    </dgm:pt>
    <dgm:pt modelId="{0AC8F285-9218-468C-BBC0-4BA8A9A25279}" type="parTrans" cxnId="{FE6B81A0-E484-4023-81D3-7C039C87F4D7}">
      <dgm:prSet/>
      <dgm:spPr/>
      <dgm:t>
        <a:bodyPr/>
        <a:lstStyle/>
        <a:p>
          <a:endParaRPr lang="en-US"/>
        </a:p>
      </dgm:t>
    </dgm:pt>
    <dgm:pt modelId="{C580E61F-5F95-48CF-9966-8449A48D0C2C}" type="sibTrans" cxnId="{FE6B81A0-E484-4023-81D3-7C039C87F4D7}">
      <dgm:prSet/>
      <dgm:spPr/>
      <dgm:t>
        <a:bodyPr/>
        <a:lstStyle/>
        <a:p>
          <a:endParaRPr lang="en-US"/>
        </a:p>
      </dgm:t>
    </dgm:pt>
    <dgm:pt modelId="{447EBCEE-0950-F647-AA59-269C771D08FA}" type="pres">
      <dgm:prSet presAssocID="{5B6C072C-2004-44A2-8838-E5B330BFD40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87ACAF-2079-5F45-9362-9C7B8C862673}" type="pres">
      <dgm:prSet presAssocID="{46C722FB-1D66-4391-BF9E-D34E66D3CFC1}" presName="hierRoot1" presStyleCnt="0"/>
      <dgm:spPr/>
    </dgm:pt>
    <dgm:pt modelId="{3F3E3C1C-7297-0345-A2DA-3A83835E467B}" type="pres">
      <dgm:prSet presAssocID="{46C722FB-1D66-4391-BF9E-D34E66D3CFC1}" presName="composite" presStyleCnt="0"/>
      <dgm:spPr/>
    </dgm:pt>
    <dgm:pt modelId="{A3B09019-58B2-6740-A25F-D43331963FF1}" type="pres">
      <dgm:prSet presAssocID="{46C722FB-1D66-4391-BF9E-D34E66D3CFC1}" presName="background" presStyleLbl="node0" presStyleIdx="0" presStyleCnt="4"/>
      <dgm:spPr/>
    </dgm:pt>
    <dgm:pt modelId="{626BC802-CAC6-4343-A33D-F4BD058BD8B2}" type="pres">
      <dgm:prSet presAssocID="{46C722FB-1D66-4391-BF9E-D34E66D3CFC1}" presName="text" presStyleLbl="fgAcc0" presStyleIdx="0" presStyleCnt="4">
        <dgm:presLayoutVars>
          <dgm:chPref val="3"/>
        </dgm:presLayoutVars>
      </dgm:prSet>
      <dgm:spPr/>
    </dgm:pt>
    <dgm:pt modelId="{FC447D05-FA06-3A41-AD71-C0BE3AA1CAEF}" type="pres">
      <dgm:prSet presAssocID="{46C722FB-1D66-4391-BF9E-D34E66D3CFC1}" presName="hierChild2" presStyleCnt="0"/>
      <dgm:spPr/>
    </dgm:pt>
    <dgm:pt modelId="{2BF56725-4A96-EF4F-8282-B5F6244B543F}" type="pres">
      <dgm:prSet presAssocID="{23F77593-67F8-4898-A08F-55615CA08E84}" presName="hierRoot1" presStyleCnt="0"/>
      <dgm:spPr/>
    </dgm:pt>
    <dgm:pt modelId="{87165F2B-908A-5941-8082-0EC3F41AFEF8}" type="pres">
      <dgm:prSet presAssocID="{23F77593-67F8-4898-A08F-55615CA08E84}" presName="composite" presStyleCnt="0"/>
      <dgm:spPr/>
    </dgm:pt>
    <dgm:pt modelId="{9748970B-993F-994A-AA2A-81527A76E8CE}" type="pres">
      <dgm:prSet presAssocID="{23F77593-67F8-4898-A08F-55615CA08E84}" presName="background" presStyleLbl="node0" presStyleIdx="1" presStyleCnt="4"/>
      <dgm:spPr/>
    </dgm:pt>
    <dgm:pt modelId="{D5519450-37C1-F54C-A333-A52F57DA66C5}" type="pres">
      <dgm:prSet presAssocID="{23F77593-67F8-4898-A08F-55615CA08E84}" presName="text" presStyleLbl="fgAcc0" presStyleIdx="1" presStyleCnt="4">
        <dgm:presLayoutVars>
          <dgm:chPref val="3"/>
        </dgm:presLayoutVars>
      </dgm:prSet>
      <dgm:spPr/>
    </dgm:pt>
    <dgm:pt modelId="{BBDE926A-4102-3B4A-81D8-48A82DD5CA07}" type="pres">
      <dgm:prSet presAssocID="{23F77593-67F8-4898-A08F-55615CA08E84}" presName="hierChild2" presStyleCnt="0"/>
      <dgm:spPr/>
    </dgm:pt>
    <dgm:pt modelId="{FCFD03BA-9655-3B47-B11B-E938B51EEE7A}" type="pres">
      <dgm:prSet presAssocID="{546ED940-700F-4DC2-B8A0-977FAF7087B2}" presName="hierRoot1" presStyleCnt="0"/>
      <dgm:spPr/>
    </dgm:pt>
    <dgm:pt modelId="{D73D72C4-1BFF-304C-B073-C5E5B863AED6}" type="pres">
      <dgm:prSet presAssocID="{546ED940-700F-4DC2-B8A0-977FAF7087B2}" presName="composite" presStyleCnt="0"/>
      <dgm:spPr/>
    </dgm:pt>
    <dgm:pt modelId="{9EFE6424-C1C4-9D4A-AB6A-C449AD0B73E4}" type="pres">
      <dgm:prSet presAssocID="{546ED940-700F-4DC2-B8A0-977FAF7087B2}" presName="background" presStyleLbl="node0" presStyleIdx="2" presStyleCnt="4"/>
      <dgm:spPr/>
    </dgm:pt>
    <dgm:pt modelId="{429E1C65-05E8-E64D-8CE3-A380878B6D0A}" type="pres">
      <dgm:prSet presAssocID="{546ED940-700F-4DC2-B8A0-977FAF7087B2}" presName="text" presStyleLbl="fgAcc0" presStyleIdx="2" presStyleCnt="4">
        <dgm:presLayoutVars>
          <dgm:chPref val="3"/>
        </dgm:presLayoutVars>
      </dgm:prSet>
      <dgm:spPr/>
    </dgm:pt>
    <dgm:pt modelId="{4E1FD894-A1B1-364E-968A-707DA9B1213C}" type="pres">
      <dgm:prSet presAssocID="{546ED940-700F-4DC2-B8A0-977FAF7087B2}" presName="hierChild2" presStyleCnt="0"/>
      <dgm:spPr/>
    </dgm:pt>
    <dgm:pt modelId="{776BFF10-E11C-1E40-A2F1-C67F3DA6FE4C}" type="pres">
      <dgm:prSet presAssocID="{5EC13873-A236-4EEB-B52A-448216A6E573}" presName="hierRoot1" presStyleCnt="0"/>
      <dgm:spPr/>
    </dgm:pt>
    <dgm:pt modelId="{6BF327E0-025E-AA46-985E-D06C9454B214}" type="pres">
      <dgm:prSet presAssocID="{5EC13873-A236-4EEB-B52A-448216A6E573}" presName="composite" presStyleCnt="0"/>
      <dgm:spPr/>
    </dgm:pt>
    <dgm:pt modelId="{19816796-F8E6-7247-8F25-F64BB128129C}" type="pres">
      <dgm:prSet presAssocID="{5EC13873-A236-4EEB-B52A-448216A6E573}" presName="background" presStyleLbl="node0" presStyleIdx="3" presStyleCnt="4"/>
      <dgm:spPr/>
    </dgm:pt>
    <dgm:pt modelId="{C066C1B8-4023-7F40-83F4-BAD7D7172EAE}" type="pres">
      <dgm:prSet presAssocID="{5EC13873-A236-4EEB-B52A-448216A6E573}" presName="text" presStyleLbl="fgAcc0" presStyleIdx="3" presStyleCnt="4">
        <dgm:presLayoutVars>
          <dgm:chPref val="3"/>
        </dgm:presLayoutVars>
      </dgm:prSet>
      <dgm:spPr/>
    </dgm:pt>
    <dgm:pt modelId="{64AA55D3-3B4C-B048-8456-08B2D36E0FB2}" type="pres">
      <dgm:prSet presAssocID="{5EC13873-A236-4EEB-B52A-448216A6E573}" presName="hierChild2" presStyleCnt="0"/>
      <dgm:spPr/>
    </dgm:pt>
  </dgm:ptLst>
  <dgm:cxnLst>
    <dgm:cxn modelId="{09A6390F-BE97-45D5-84EF-3D6288D507CB}" srcId="{5B6C072C-2004-44A2-8838-E5B330BFD405}" destId="{546ED940-700F-4DC2-B8A0-977FAF7087B2}" srcOrd="2" destOrd="0" parTransId="{8A330FDD-7A55-4E93-90F3-4DFE664AA2D6}" sibTransId="{D5FD39E0-99E6-45D7-A9E1-05CC1874CF38}"/>
    <dgm:cxn modelId="{86403328-1688-4AF8-B040-BF3B1E1B135A}" srcId="{5B6C072C-2004-44A2-8838-E5B330BFD405}" destId="{23F77593-67F8-4898-A08F-55615CA08E84}" srcOrd="1" destOrd="0" parTransId="{261BC740-F9B1-48D0-9524-90C0F87105D0}" sibTransId="{293ABA9E-85B1-45D1-A534-93EFA48281AA}"/>
    <dgm:cxn modelId="{5D57FA36-460E-E748-B0BC-5B18D085397E}" type="presOf" srcId="{23F77593-67F8-4898-A08F-55615CA08E84}" destId="{D5519450-37C1-F54C-A333-A52F57DA66C5}" srcOrd="0" destOrd="0" presId="urn:microsoft.com/office/officeart/2005/8/layout/hierarchy1"/>
    <dgm:cxn modelId="{83DA757D-59C5-FC48-A3D7-383D8B48D414}" type="presOf" srcId="{546ED940-700F-4DC2-B8A0-977FAF7087B2}" destId="{429E1C65-05E8-E64D-8CE3-A380878B6D0A}" srcOrd="0" destOrd="0" presId="urn:microsoft.com/office/officeart/2005/8/layout/hierarchy1"/>
    <dgm:cxn modelId="{FAF18587-A941-DB4C-AA92-5FFBF6F9E0DC}" type="presOf" srcId="{46C722FB-1D66-4391-BF9E-D34E66D3CFC1}" destId="{626BC802-CAC6-4343-A33D-F4BD058BD8B2}" srcOrd="0" destOrd="0" presId="urn:microsoft.com/office/officeart/2005/8/layout/hierarchy1"/>
    <dgm:cxn modelId="{478DE18A-5859-FE40-B875-773963F8AE70}" type="presOf" srcId="{5EC13873-A236-4EEB-B52A-448216A6E573}" destId="{C066C1B8-4023-7F40-83F4-BAD7D7172EAE}" srcOrd="0" destOrd="0" presId="urn:microsoft.com/office/officeart/2005/8/layout/hierarchy1"/>
    <dgm:cxn modelId="{FE6B81A0-E484-4023-81D3-7C039C87F4D7}" srcId="{5B6C072C-2004-44A2-8838-E5B330BFD405}" destId="{5EC13873-A236-4EEB-B52A-448216A6E573}" srcOrd="3" destOrd="0" parTransId="{0AC8F285-9218-468C-BBC0-4BA8A9A25279}" sibTransId="{C580E61F-5F95-48CF-9966-8449A48D0C2C}"/>
    <dgm:cxn modelId="{3B83CDA2-357E-F545-B371-0198F20BED5A}" type="presOf" srcId="{5B6C072C-2004-44A2-8838-E5B330BFD405}" destId="{447EBCEE-0950-F647-AA59-269C771D08FA}" srcOrd="0" destOrd="0" presId="urn:microsoft.com/office/officeart/2005/8/layout/hierarchy1"/>
    <dgm:cxn modelId="{06B674E2-124C-4132-9FB5-4C4F1A829F18}" srcId="{5B6C072C-2004-44A2-8838-E5B330BFD405}" destId="{46C722FB-1D66-4391-BF9E-D34E66D3CFC1}" srcOrd="0" destOrd="0" parTransId="{DB5F52F7-450C-446B-8894-4812EAC84BE5}" sibTransId="{04454E18-824F-4D0A-8B52-F57F6A63E7E2}"/>
    <dgm:cxn modelId="{D0F16312-BB82-2A4B-BE0D-9556A2DC3457}" type="presParOf" srcId="{447EBCEE-0950-F647-AA59-269C771D08FA}" destId="{2687ACAF-2079-5F45-9362-9C7B8C862673}" srcOrd="0" destOrd="0" presId="urn:microsoft.com/office/officeart/2005/8/layout/hierarchy1"/>
    <dgm:cxn modelId="{57264F8B-2685-F34D-B5DF-4B8778D68E98}" type="presParOf" srcId="{2687ACAF-2079-5F45-9362-9C7B8C862673}" destId="{3F3E3C1C-7297-0345-A2DA-3A83835E467B}" srcOrd="0" destOrd="0" presId="urn:microsoft.com/office/officeart/2005/8/layout/hierarchy1"/>
    <dgm:cxn modelId="{EED68DDA-438A-9646-801F-3B009B4D6FEA}" type="presParOf" srcId="{3F3E3C1C-7297-0345-A2DA-3A83835E467B}" destId="{A3B09019-58B2-6740-A25F-D43331963FF1}" srcOrd="0" destOrd="0" presId="urn:microsoft.com/office/officeart/2005/8/layout/hierarchy1"/>
    <dgm:cxn modelId="{56059BA7-7D7E-8C43-A4B2-69A2086FC2D3}" type="presParOf" srcId="{3F3E3C1C-7297-0345-A2DA-3A83835E467B}" destId="{626BC802-CAC6-4343-A33D-F4BD058BD8B2}" srcOrd="1" destOrd="0" presId="urn:microsoft.com/office/officeart/2005/8/layout/hierarchy1"/>
    <dgm:cxn modelId="{744FF2ED-2C91-4346-B1E1-1917DB6E1F08}" type="presParOf" srcId="{2687ACAF-2079-5F45-9362-9C7B8C862673}" destId="{FC447D05-FA06-3A41-AD71-C0BE3AA1CAEF}" srcOrd="1" destOrd="0" presId="urn:microsoft.com/office/officeart/2005/8/layout/hierarchy1"/>
    <dgm:cxn modelId="{B6BC8415-1EA6-6845-8AB0-96F6135BF313}" type="presParOf" srcId="{447EBCEE-0950-F647-AA59-269C771D08FA}" destId="{2BF56725-4A96-EF4F-8282-B5F6244B543F}" srcOrd="1" destOrd="0" presId="urn:microsoft.com/office/officeart/2005/8/layout/hierarchy1"/>
    <dgm:cxn modelId="{A2406BE7-0FC7-D649-9D63-194E669F61D1}" type="presParOf" srcId="{2BF56725-4A96-EF4F-8282-B5F6244B543F}" destId="{87165F2B-908A-5941-8082-0EC3F41AFEF8}" srcOrd="0" destOrd="0" presId="urn:microsoft.com/office/officeart/2005/8/layout/hierarchy1"/>
    <dgm:cxn modelId="{C94BB63C-30CD-F74F-9A05-B20D343B0CB5}" type="presParOf" srcId="{87165F2B-908A-5941-8082-0EC3F41AFEF8}" destId="{9748970B-993F-994A-AA2A-81527A76E8CE}" srcOrd="0" destOrd="0" presId="urn:microsoft.com/office/officeart/2005/8/layout/hierarchy1"/>
    <dgm:cxn modelId="{2B2162E2-3897-944A-AA7D-58D10884656B}" type="presParOf" srcId="{87165F2B-908A-5941-8082-0EC3F41AFEF8}" destId="{D5519450-37C1-F54C-A333-A52F57DA66C5}" srcOrd="1" destOrd="0" presId="urn:microsoft.com/office/officeart/2005/8/layout/hierarchy1"/>
    <dgm:cxn modelId="{9B029E75-D201-E841-811E-9A9A73797579}" type="presParOf" srcId="{2BF56725-4A96-EF4F-8282-B5F6244B543F}" destId="{BBDE926A-4102-3B4A-81D8-48A82DD5CA07}" srcOrd="1" destOrd="0" presId="urn:microsoft.com/office/officeart/2005/8/layout/hierarchy1"/>
    <dgm:cxn modelId="{E43A93D8-9001-EE4F-B955-323FB0FF53A7}" type="presParOf" srcId="{447EBCEE-0950-F647-AA59-269C771D08FA}" destId="{FCFD03BA-9655-3B47-B11B-E938B51EEE7A}" srcOrd="2" destOrd="0" presId="urn:microsoft.com/office/officeart/2005/8/layout/hierarchy1"/>
    <dgm:cxn modelId="{4A96F4C8-4287-5B4E-9B60-24BEF325F650}" type="presParOf" srcId="{FCFD03BA-9655-3B47-B11B-E938B51EEE7A}" destId="{D73D72C4-1BFF-304C-B073-C5E5B863AED6}" srcOrd="0" destOrd="0" presId="urn:microsoft.com/office/officeart/2005/8/layout/hierarchy1"/>
    <dgm:cxn modelId="{27261B61-2EF8-0E4F-9844-68C288F2BAB2}" type="presParOf" srcId="{D73D72C4-1BFF-304C-B073-C5E5B863AED6}" destId="{9EFE6424-C1C4-9D4A-AB6A-C449AD0B73E4}" srcOrd="0" destOrd="0" presId="urn:microsoft.com/office/officeart/2005/8/layout/hierarchy1"/>
    <dgm:cxn modelId="{6920CD59-A937-304A-B5E6-01CBF32BBEA0}" type="presParOf" srcId="{D73D72C4-1BFF-304C-B073-C5E5B863AED6}" destId="{429E1C65-05E8-E64D-8CE3-A380878B6D0A}" srcOrd="1" destOrd="0" presId="urn:microsoft.com/office/officeart/2005/8/layout/hierarchy1"/>
    <dgm:cxn modelId="{DAAEA8EE-D79F-1149-A17B-89169BC32C6E}" type="presParOf" srcId="{FCFD03BA-9655-3B47-B11B-E938B51EEE7A}" destId="{4E1FD894-A1B1-364E-968A-707DA9B1213C}" srcOrd="1" destOrd="0" presId="urn:microsoft.com/office/officeart/2005/8/layout/hierarchy1"/>
    <dgm:cxn modelId="{0873A017-6DEF-1841-A652-6FE02936965C}" type="presParOf" srcId="{447EBCEE-0950-F647-AA59-269C771D08FA}" destId="{776BFF10-E11C-1E40-A2F1-C67F3DA6FE4C}" srcOrd="3" destOrd="0" presId="urn:microsoft.com/office/officeart/2005/8/layout/hierarchy1"/>
    <dgm:cxn modelId="{379D3A51-8E6E-FB4D-8585-CF2D99D17D05}" type="presParOf" srcId="{776BFF10-E11C-1E40-A2F1-C67F3DA6FE4C}" destId="{6BF327E0-025E-AA46-985E-D06C9454B214}" srcOrd="0" destOrd="0" presId="urn:microsoft.com/office/officeart/2005/8/layout/hierarchy1"/>
    <dgm:cxn modelId="{201ADC3D-45BE-EC41-8C03-06DEFDD90469}" type="presParOf" srcId="{6BF327E0-025E-AA46-985E-D06C9454B214}" destId="{19816796-F8E6-7247-8F25-F64BB128129C}" srcOrd="0" destOrd="0" presId="urn:microsoft.com/office/officeart/2005/8/layout/hierarchy1"/>
    <dgm:cxn modelId="{E8A7FE73-140B-AD4B-A022-AEEA26D2FD16}" type="presParOf" srcId="{6BF327E0-025E-AA46-985E-D06C9454B214}" destId="{C066C1B8-4023-7F40-83F4-BAD7D7172EAE}" srcOrd="1" destOrd="0" presId="urn:microsoft.com/office/officeart/2005/8/layout/hierarchy1"/>
    <dgm:cxn modelId="{951CE723-8FBE-9146-B728-5D5ED57B2746}" type="presParOf" srcId="{776BFF10-E11C-1E40-A2F1-C67F3DA6FE4C}" destId="{64AA55D3-3B4C-B048-8456-08B2D36E0F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6A3657-2245-46C0-81BA-B8B9318F7B37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E59517-31F7-4563-A387-6C83601BBE33}">
      <dgm:prSet custT="1"/>
      <dgm:spPr/>
      <dgm:t>
        <a:bodyPr/>
        <a:lstStyle/>
        <a:p>
          <a:r>
            <a:rPr lang="en-US" sz="1800"/>
            <a:t>Define</a:t>
          </a:r>
        </a:p>
      </dgm:t>
    </dgm:pt>
    <dgm:pt modelId="{DDEC05D7-1B52-440A-A5AD-83B025ACC6B8}" type="parTrans" cxnId="{DD86409D-C72A-41C3-B1D9-D700E3544BE8}">
      <dgm:prSet/>
      <dgm:spPr/>
      <dgm:t>
        <a:bodyPr/>
        <a:lstStyle/>
        <a:p>
          <a:endParaRPr lang="en-US" sz="1800"/>
        </a:p>
      </dgm:t>
    </dgm:pt>
    <dgm:pt modelId="{AEAB60E5-4C71-406A-A931-B59E0193D406}" type="sibTrans" cxnId="{DD86409D-C72A-41C3-B1D9-D700E3544BE8}">
      <dgm:prSet/>
      <dgm:spPr/>
      <dgm:t>
        <a:bodyPr/>
        <a:lstStyle/>
        <a:p>
          <a:endParaRPr lang="en-US" sz="1800"/>
        </a:p>
      </dgm:t>
    </dgm:pt>
    <dgm:pt modelId="{35646CEE-298E-4216-960B-ABFBF0F808F0}">
      <dgm:prSet custT="1"/>
      <dgm:spPr/>
      <dgm:t>
        <a:bodyPr/>
        <a:lstStyle/>
        <a:p>
          <a:r>
            <a:rPr lang="en-US" sz="1800" dirty="0"/>
            <a:t>Define Trading Strategy: When </a:t>
          </a:r>
          <a:r>
            <a:rPr lang="en-US" sz="1800" b="1" dirty="0"/>
            <a:t>actual returns </a:t>
          </a:r>
          <a:r>
            <a:rPr lang="en-US" sz="1800" dirty="0"/>
            <a:t>are </a:t>
          </a:r>
          <a:r>
            <a:rPr lang="en-US" sz="1800" b="1" dirty="0"/>
            <a:t>greater</a:t>
          </a:r>
          <a:r>
            <a:rPr lang="en-US" sz="1800" dirty="0"/>
            <a:t> than or equal to 0, </a:t>
          </a:r>
          <a:r>
            <a:rPr lang="en-US" sz="1800" b="1" dirty="0"/>
            <a:t>buy stock </a:t>
          </a:r>
          <a:r>
            <a:rPr lang="en-US" sz="1800" b="0" dirty="0"/>
            <a:t>long</a:t>
          </a:r>
          <a:r>
            <a:rPr lang="en-US" sz="1800" dirty="0"/>
            <a:t> but if </a:t>
          </a:r>
          <a:r>
            <a:rPr lang="en-US" sz="1800" b="1" dirty="0"/>
            <a:t>actual returns</a:t>
          </a:r>
          <a:r>
            <a:rPr lang="en-US" sz="1800" dirty="0"/>
            <a:t> are </a:t>
          </a:r>
          <a:r>
            <a:rPr lang="en-US" sz="1800" b="1" dirty="0"/>
            <a:t>less</a:t>
          </a:r>
          <a:r>
            <a:rPr lang="en-US" sz="1800" dirty="0"/>
            <a:t> than 0, </a:t>
          </a:r>
          <a:r>
            <a:rPr lang="en-US" sz="1800" b="1" dirty="0"/>
            <a:t>sell stock </a:t>
          </a:r>
          <a:r>
            <a:rPr lang="en-US" sz="1800" b="0" dirty="0"/>
            <a:t>short</a:t>
          </a:r>
          <a:r>
            <a:rPr lang="en-US" sz="1800" dirty="0"/>
            <a:t>.</a:t>
          </a:r>
        </a:p>
      </dgm:t>
    </dgm:pt>
    <dgm:pt modelId="{EE063F32-435C-497B-84FA-EEA8FBBE7646}" type="parTrans" cxnId="{E53A6A86-35AC-4371-8E9D-A9938B2C268A}">
      <dgm:prSet/>
      <dgm:spPr/>
      <dgm:t>
        <a:bodyPr/>
        <a:lstStyle/>
        <a:p>
          <a:endParaRPr lang="en-US" sz="1800"/>
        </a:p>
      </dgm:t>
    </dgm:pt>
    <dgm:pt modelId="{EA27CBAC-3F15-4CB2-A3C6-47DA15B7F98D}" type="sibTrans" cxnId="{E53A6A86-35AC-4371-8E9D-A9938B2C268A}">
      <dgm:prSet/>
      <dgm:spPr/>
      <dgm:t>
        <a:bodyPr/>
        <a:lstStyle/>
        <a:p>
          <a:endParaRPr lang="en-US" sz="1800"/>
        </a:p>
      </dgm:t>
    </dgm:pt>
    <dgm:pt modelId="{AD43798F-83E2-41E5-A785-1AE4745AE023}">
      <dgm:prSet custT="1"/>
      <dgm:spPr/>
      <dgm:t>
        <a:bodyPr/>
        <a:lstStyle/>
        <a:p>
          <a:r>
            <a:rPr lang="en-US" sz="1800"/>
            <a:t>Create</a:t>
          </a:r>
        </a:p>
      </dgm:t>
    </dgm:pt>
    <dgm:pt modelId="{3863DFC4-F812-41D1-95CE-A9578CD6D728}" type="parTrans" cxnId="{9B67058E-764A-4D7C-9754-4AD34CD71AB1}">
      <dgm:prSet/>
      <dgm:spPr/>
      <dgm:t>
        <a:bodyPr/>
        <a:lstStyle/>
        <a:p>
          <a:endParaRPr lang="en-US" sz="1800"/>
        </a:p>
      </dgm:t>
    </dgm:pt>
    <dgm:pt modelId="{2321BD34-9A00-495F-951B-BD1E119FA235}" type="sibTrans" cxnId="{9B67058E-764A-4D7C-9754-4AD34CD71AB1}">
      <dgm:prSet/>
      <dgm:spPr/>
      <dgm:t>
        <a:bodyPr/>
        <a:lstStyle/>
        <a:p>
          <a:endParaRPr lang="en-US" sz="1800"/>
        </a:p>
      </dgm:t>
    </dgm:pt>
    <dgm:pt modelId="{1C71AFE9-B1B3-42FC-89F0-78B536A5E2BA}">
      <dgm:prSet custT="1"/>
      <dgm:spPr/>
      <dgm:t>
        <a:bodyPr/>
        <a:lstStyle/>
        <a:p>
          <a:r>
            <a:rPr lang="en-US" sz="1800" dirty="0"/>
            <a:t>Create </a:t>
          </a:r>
          <a:r>
            <a:rPr lang="en-US" sz="1800" b="1" dirty="0"/>
            <a:t>trading signal</a:t>
          </a:r>
          <a:r>
            <a:rPr lang="en-US" sz="1800" dirty="0"/>
            <a:t>s for actual returns and strategy returns. </a:t>
          </a:r>
        </a:p>
      </dgm:t>
    </dgm:pt>
    <dgm:pt modelId="{19E53DC1-AB60-4FB0-9163-A2288C3ECD4D}" type="parTrans" cxnId="{2752FB88-2EDC-43BC-8B61-0898AF28796A}">
      <dgm:prSet/>
      <dgm:spPr/>
      <dgm:t>
        <a:bodyPr/>
        <a:lstStyle/>
        <a:p>
          <a:endParaRPr lang="en-US" sz="1800"/>
        </a:p>
      </dgm:t>
    </dgm:pt>
    <dgm:pt modelId="{34DB6340-3968-4DCC-AB98-FA1878DEAF56}" type="sibTrans" cxnId="{2752FB88-2EDC-43BC-8B61-0898AF28796A}">
      <dgm:prSet/>
      <dgm:spPr/>
      <dgm:t>
        <a:bodyPr/>
        <a:lstStyle/>
        <a:p>
          <a:endParaRPr lang="en-US" sz="1800"/>
        </a:p>
      </dgm:t>
    </dgm:pt>
    <dgm:pt modelId="{D5F1F36E-FCBD-424D-8BF2-62E3928A2D94}">
      <dgm:prSet custT="1"/>
      <dgm:spPr/>
      <dgm:t>
        <a:bodyPr/>
        <a:lstStyle/>
        <a:p>
          <a:r>
            <a:rPr lang="en-US" sz="1800"/>
            <a:t>Use</a:t>
          </a:r>
        </a:p>
      </dgm:t>
    </dgm:pt>
    <dgm:pt modelId="{8519D1EE-E137-4C78-A1DD-8D06A3689B85}" type="parTrans" cxnId="{F79DC460-92D1-4310-8384-BBCFE355E10B}">
      <dgm:prSet/>
      <dgm:spPr/>
      <dgm:t>
        <a:bodyPr/>
        <a:lstStyle/>
        <a:p>
          <a:endParaRPr lang="en-US" sz="1800"/>
        </a:p>
      </dgm:t>
    </dgm:pt>
    <dgm:pt modelId="{6DC20C4E-81E1-48E4-A8AB-207E91DD7090}" type="sibTrans" cxnId="{F79DC460-92D1-4310-8384-BBCFE355E10B}">
      <dgm:prSet/>
      <dgm:spPr/>
      <dgm:t>
        <a:bodyPr/>
        <a:lstStyle/>
        <a:p>
          <a:endParaRPr lang="en-US" sz="1800"/>
        </a:p>
      </dgm:t>
    </dgm:pt>
    <dgm:pt modelId="{C751BEB8-F2E6-48E5-8BF6-5F6AEC873CAF}">
      <dgm:prSet custT="1"/>
      <dgm:spPr/>
      <dgm:t>
        <a:bodyPr/>
        <a:lstStyle/>
        <a:p>
          <a:r>
            <a:rPr lang="en-US" sz="1800" dirty="0"/>
            <a:t>Use the </a:t>
          </a:r>
          <a:r>
            <a:rPr lang="en-US" sz="1800" b="1" dirty="0"/>
            <a:t>linear regression </a:t>
          </a:r>
          <a:r>
            <a:rPr lang="en-US" sz="1800" dirty="0"/>
            <a:t>to </a:t>
          </a:r>
          <a:r>
            <a:rPr lang="en-US" sz="1800" b="1" dirty="0"/>
            <a:t>predict</a:t>
          </a:r>
          <a:r>
            <a:rPr lang="en-US" sz="1800" dirty="0"/>
            <a:t> the returns and </a:t>
          </a:r>
          <a:r>
            <a:rPr lang="en-US" sz="1800" b="1" dirty="0"/>
            <a:t>analyze</a:t>
          </a:r>
          <a:r>
            <a:rPr lang="en-US" sz="1800" dirty="0"/>
            <a:t> these </a:t>
          </a:r>
          <a:r>
            <a:rPr lang="en-US" sz="1800" b="1" dirty="0"/>
            <a:t>returns</a:t>
          </a:r>
        </a:p>
      </dgm:t>
    </dgm:pt>
    <dgm:pt modelId="{C6D8E7AF-D506-4084-993D-E6042858886E}" type="parTrans" cxnId="{259D3894-AAF6-40B3-B5D0-3EF924F157AF}">
      <dgm:prSet/>
      <dgm:spPr/>
      <dgm:t>
        <a:bodyPr/>
        <a:lstStyle/>
        <a:p>
          <a:endParaRPr lang="en-US" sz="1800"/>
        </a:p>
      </dgm:t>
    </dgm:pt>
    <dgm:pt modelId="{C26D5E22-CBE7-47BB-83E7-BEB211FB8829}" type="sibTrans" cxnId="{259D3894-AAF6-40B3-B5D0-3EF924F157AF}">
      <dgm:prSet/>
      <dgm:spPr/>
      <dgm:t>
        <a:bodyPr/>
        <a:lstStyle/>
        <a:p>
          <a:endParaRPr lang="en-US" sz="1800"/>
        </a:p>
      </dgm:t>
    </dgm:pt>
    <dgm:pt modelId="{26C66207-46AA-2848-AF19-B3E47384EB18}" type="pres">
      <dgm:prSet presAssocID="{C76A3657-2245-46C0-81BA-B8B9318F7B37}" presName="Name0" presStyleCnt="0">
        <dgm:presLayoutVars>
          <dgm:dir/>
          <dgm:animLvl val="lvl"/>
          <dgm:resizeHandles val="exact"/>
        </dgm:presLayoutVars>
      </dgm:prSet>
      <dgm:spPr/>
    </dgm:pt>
    <dgm:pt modelId="{29D5AD77-EE13-B548-A6D2-22FD145AF753}" type="pres">
      <dgm:prSet presAssocID="{D5F1F36E-FCBD-424D-8BF2-62E3928A2D94}" presName="boxAndChildren" presStyleCnt="0"/>
      <dgm:spPr/>
    </dgm:pt>
    <dgm:pt modelId="{35BD7F2E-EDF2-1C4D-B985-E18C1520ED1E}" type="pres">
      <dgm:prSet presAssocID="{D5F1F36E-FCBD-424D-8BF2-62E3928A2D94}" presName="parentTextBox" presStyleLbl="alignNode1" presStyleIdx="0" presStyleCnt="3"/>
      <dgm:spPr/>
    </dgm:pt>
    <dgm:pt modelId="{389E1CF7-2BE8-8E4B-B77C-9DD810DD778C}" type="pres">
      <dgm:prSet presAssocID="{D5F1F36E-FCBD-424D-8BF2-62E3928A2D94}" presName="descendantBox" presStyleLbl="bgAccFollowNode1" presStyleIdx="0" presStyleCnt="3"/>
      <dgm:spPr/>
    </dgm:pt>
    <dgm:pt modelId="{AB97C06E-2C60-DB47-9BD0-F4B3746C925E}" type="pres">
      <dgm:prSet presAssocID="{2321BD34-9A00-495F-951B-BD1E119FA235}" presName="sp" presStyleCnt="0"/>
      <dgm:spPr/>
    </dgm:pt>
    <dgm:pt modelId="{64242157-E825-F442-B554-AB7EA34884EB}" type="pres">
      <dgm:prSet presAssocID="{AD43798F-83E2-41E5-A785-1AE4745AE023}" presName="arrowAndChildren" presStyleCnt="0"/>
      <dgm:spPr/>
    </dgm:pt>
    <dgm:pt modelId="{4C6954C2-74CD-C147-A25C-C63F783635D8}" type="pres">
      <dgm:prSet presAssocID="{AD43798F-83E2-41E5-A785-1AE4745AE023}" presName="parentTextArrow" presStyleLbl="node1" presStyleIdx="0" presStyleCnt="0"/>
      <dgm:spPr/>
    </dgm:pt>
    <dgm:pt modelId="{EE39EEF9-62C2-964F-9DEF-FB712445F525}" type="pres">
      <dgm:prSet presAssocID="{AD43798F-83E2-41E5-A785-1AE4745AE023}" presName="arrow" presStyleLbl="alignNode1" presStyleIdx="1" presStyleCnt="3"/>
      <dgm:spPr/>
    </dgm:pt>
    <dgm:pt modelId="{299B2EA9-AF1C-524F-BE8A-C2F8097AB3D3}" type="pres">
      <dgm:prSet presAssocID="{AD43798F-83E2-41E5-A785-1AE4745AE023}" presName="descendantArrow" presStyleLbl="bgAccFollowNode1" presStyleIdx="1" presStyleCnt="3"/>
      <dgm:spPr/>
    </dgm:pt>
    <dgm:pt modelId="{C53C05AE-4670-644E-8555-7834C3432223}" type="pres">
      <dgm:prSet presAssocID="{AEAB60E5-4C71-406A-A931-B59E0193D406}" presName="sp" presStyleCnt="0"/>
      <dgm:spPr/>
    </dgm:pt>
    <dgm:pt modelId="{B2EBC211-2236-1047-BEE7-0E2F1094ED8C}" type="pres">
      <dgm:prSet presAssocID="{8EE59517-31F7-4563-A387-6C83601BBE33}" presName="arrowAndChildren" presStyleCnt="0"/>
      <dgm:spPr/>
    </dgm:pt>
    <dgm:pt modelId="{EECFBEA1-85C2-FD48-A809-D7737A8EC2F1}" type="pres">
      <dgm:prSet presAssocID="{8EE59517-31F7-4563-A387-6C83601BBE33}" presName="parentTextArrow" presStyleLbl="node1" presStyleIdx="0" presStyleCnt="0"/>
      <dgm:spPr/>
    </dgm:pt>
    <dgm:pt modelId="{106BAAE0-AB62-7843-AB72-0B0109506CCD}" type="pres">
      <dgm:prSet presAssocID="{8EE59517-31F7-4563-A387-6C83601BBE33}" presName="arrow" presStyleLbl="alignNode1" presStyleIdx="2" presStyleCnt="3"/>
      <dgm:spPr/>
    </dgm:pt>
    <dgm:pt modelId="{1D5F4889-0140-9F49-AF7B-7359AE719D6C}" type="pres">
      <dgm:prSet presAssocID="{8EE59517-31F7-4563-A387-6C83601BBE33}" presName="descendantArrow" presStyleLbl="bgAccFollowNode1" presStyleIdx="2" presStyleCnt="3" custLinFactNeighborX="-1214" custLinFactNeighborY="-19161"/>
      <dgm:spPr/>
    </dgm:pt>
  </dgm:ptLst>
  <dgm:cxnLst>
    <dgm:cxn modelId="{B3BB432B-69D5-F441-9804-CEC42FD307EB}" type="presOf" srcId="{AD43798F-83E2-41E5-A785-1AE4745AE023}" destId="{EE39EEF9-62C2-964F-9DEF-FB712445F525}" srcOrd="1" destOrd="0" presId="urn:microsoft.com/office/officeart/2016/7/layout/VerticalDownArrowProcess"/>
    <dgm:cxn modelId="{2B78D633-FDE6-2B42-A17F-BD0B609E2E7D}" type="presOf" srcId="{8EE59517-31F7-4563-A387-6C83601BBE33}" destId="{EECFBEA1-85C2-FD48-A809-D7737A8EC2F1}" srcOrd="0" destOrd="0" presId="urn:microsoft.com/office/officeart/2016/7/layout/VerticalDownArrowProcess"/>
    <dgm:cxn modelId="{043A8843-FA8B-E147-BA0B-94F24858596B}" type="presOf" srcId="{AD43798F-83E2-41E5-A785-1AE4745AE023}" destId="{4C6954C2-74CD-C147-A25C-C63F783635D8}" srcOrd="0" destOrd="0" presId="urn:microsoft.com/office/officeart/2016/7/layout/VerticalDownArrowProcess"/>
    <dgm:cxn modelId="{F79DC460-92D1-4310-8384-BBCFE355E10B}" srcId="{C76A3657-2245-46C0-81BA-B8B9318F7B37}" destId="{D5F1F36E-FCBD-424D-8BF2-62E3928A2D94}" srcOrd="2" destOrd="0" parTransId="{8519D1EE-E137-4C78-A1DD-8D06A3689B85}" sibTransId="{6DC20C4E-81E1-48E4-A8AB-207E91DD7090}"/>
    <dgm:cxn modelId="{94C3396F-57D2-6C48-8148-8C93C75A6AD6}" type="presOf" srcId="{35646CEE-298E-4216-960B-ABFBF0F808F0}" destId="{1D5F4889-0140-9F49-AF7B-7359AE719D6C}" srcOrd="0" destOrd="0" presId="urn:microsoft.com/office/officeart/2016/7/layout/VerticalDownArrowProcess"/>
    <dgm:cxn modelId="{E53A6A86-35AC-4371-8E9D-A9938B2C268A}" srcId="{8EE59517-31F7-4563-A387-6C83601BBE33}" destId="{35646CEE-298E-4216-960B-ABFBF0F808F0}" srcOrd="0" destOrd="0" parTransId="{EE063F32-435C-497B-84FA-EEA8FBBE7646}" sibTransId="{EA27CBAC-3F15-4CB2-A3C6-47DA15B7F98D}"/>
    <dgm:cxn modelId="{2752FB88-2EDC-43BC-8B61-0898AF28796A}" srcId="{AD43798F-83E2-41E5-A785-1AE4745AE023}" destId="{1C71AFE9-B1B3-42FC-89F0-78B536A5E2BA}" srcOrd="0" destOrd="0" parTransId="{19E53DC1-AB60-4FB0-9163-A2288C3ECD4D}" sibTransId="{34DB6340-3968-4DCC-AB98-FA1878DEAF56}"/>
    <dgm:cxn modelId="{517B618A-1281-514C-8251-469591B27643}" type="presOf" srcId="{1C71AFE9-B1B3-42FC-89F0-78B536A5E2BA}" destId="{299B2EA9-AF1C-524F-BE8A-C2F8097AB3D3}" srcOrd="0" destOrd="0" presId="urn:microsoft.com/office/officeart/2016/7/layout/VerticalDownArrowProcess"/>
    <dgm:cxn modelId="{9B67058E-764A-4D7C-9754-4AD34CD71AB1}" srcId="{C76A3657-2245-46C0-81BA-B8B9318F7B37}" destId="{AD43798F-83E2-41E5-A785-1AE4745AE023}" srcOrd="1" destOrd="0" parTransId="{3863DFC4-F812-41D1-95CE-A9578CD6D728}" sibTransId="{2321BD34-9A00-495F-951B-BD1E119FA235}"/>
    <dgm:cxn modelId="{259D3894-AAF6-40B3-B5D0-3EF924F157AF}" srcId="{D5F1F36E-FCBD-424D-8BF2-62E3928A2D94}" destId="{C751BEB8-F2E6-48E5-8BF6-5F6AEC873CAF}" srcOrd="0" destOrd="0" parTransId="{C6D8E7AF-D506-4084-993D-E6042858886E}" sibTransId="{C26D5E22-CBE7-47BB-83E7-BEB211FB8829}"/>
    <dgm:cxn modelId="{DD86409D-C72A-41C3-B1D9-D700E3544BE8}" srcId="{C76A3657-2245-46C0-81BA-B8B9318F7B37}" destId="{8EE59517-31F7-4563-A387-6C83601BBE33}" srcOrd="0" destOrd="0" parTransId="{DDEC05D7-1B52-440A-A5AD-83B025ACC6B8}" sibTransId="{AEAB60E5-4C71-406A-A931-B59E0193D406}"/>
    <dgm:cxn modelId="{96A25AD4-7263-7C49-A02E-AEE4A86A32CB}" type="presOf" srcId="{D5F1F36E-FCBD-424D-8BF2-62E3928A2D94}" destId="{35BD7F2E-EDF2-1C4D-B985-E18C1520ED1E}" srcOrd="0" destOrd="0" presId="urn:microsoft.com/office/officeart/2016/7/layout/VerticalDownArrowProcess"/>
    <dgm:cxn modelId="{50B4ADF3-58A0-814C-B5A5-B0BF68E6B394}" type="presOf" srcId="{8EE59517-31F7-4563-A387-6C83601BBE33}" destId="{106BAAE0-AB62-7843-AB72-0B0109506CCD}" srcOrd="1" destOrd="0" presId="urn:microsoft.com/office/officeart/2016/7/layout/VerticalDownArrowProcess"/>
    <dgm:cxn modelId="{B7C2B5F9-6F59-6D4B-92B7-FB4636DFBE4E}" type="presOf" srcId="{C76A3657-2245-46C0-81BA-B8B9318F7B37}" destId="{26C66207-46AA-2848-AF19-B3E47384EB18}" srcOrd="0" destOrd="0" presId="urn:microsoft.com/office/officeart/2016/7/layout/VerticalDownArrowProcess"/>
    <dgm:cxn modelId="{50E7DEF9-8ADA-0C42-8893-486F150D73E7}" type="presOf" srcId="{C751BEB8-F2E6-48E5-8BF6-5F6AEC873CAF}" destId="{389E1CF7-2BE8-8E4B-B77C-9DD810DD778C}" srcOrd="0" destOrd="0" presId="urn:microsoft.com/office/officeart/2016/7/layout/VerticalDownArrowProcess"/>
    <dgm:cxn modelId="{38116DA3-6BCC-8C43-A336-C7BA5CFAEEC8}" type="presParOf" srcId="{26C66207-46AA-2848-AF19-B3E47384EB18}" destId="{29D5AD77-EE13-B548-A6D2-22FD145AF753}" srcOrd="0" destOrd="0" presId="urn:microsoft.com/office/officeart/2016/7/layout/VerticalDownArrowProcess"/>
    <dgm:cxn modelId="{DCF2D784-8E5C-4449-B31D-6E8EB012DC98}" type="presParOf" srcId="{29D5AD77-EE13-B548-A6D2-22FD145AF753}" destId="{35BD7F2E-EDF2-1C4D-B985-E18C1520ED1E}" srcOrd="0" destOrd="0" presId="urn:microsoft.com/office/officeart/2016/7/layout/VerticalDownArrowProcess"/>
    <dgm:cxn modelId="{28D24FA7-9FDD-3A40-9A64-FDC971756DED}" type="presParOf" srcId="{29D5AD77-EE13-B548-A6D2-22FD145AF753}" destId="{389E1CF7-2BE8-8E4B-B77C-9DD810DD778C}" srcOrd="1" destOrd="0" presId="urn:microsoft.com/office/officeart/2016/7/layout/VerticalDownArrowProcess"/>
    <dgm:cxn modelId="{141D6BB0-CE45-7540-898B-22E999097536}" type="presParOf" srcId="{26C66207-46AA-2848-AF19-B3E47384EB18}" destId="{AB97C06E-2C60-DB47-9BD0-F4B3746C925E}" srcOrd="1" destOrd="0" presId="urn:microsoft.com/office/officeart/2016/7/layout/VerticalDownArrowProcess"/>
    <dgm:cxn modelId="{196BD1F6-7B98-FE4C-BD87-8BB74AC8F642}" type="presParOf" srcId="{26C66207-46AA-2848-AF19-B3E47384EB18}" destId="{64242157-E825-F442-B554-AB7EA34884EB}" srcOrd="2" destOrd="0" presId="urn:microsoft.com/office/officeart/2016/7/layout/VerticalDownArrowProcess"/>
    <dgm:cxn modelId="{9D0BD38B-D904-2D4D-9E11-6593585D6D92}" type="presParOf" srcId="{64242157-E825-F442-B554-AB7EA34884EB}" destId="{4C6954C2-74CD-C147-A25C-C63F783635D8}" srcOrd="0" destOrd="0" presId="urn:microsoft.com/office/officeart/2016/7/layout/VerticalDownArrowProcess"/>
    <dgm:cxn modelId="{F1B136CE-CB1E-7B4C-B741-D98B0EC8033B}" type="presParOf" srcId="{64242157-E825-F442-B554-AB7EA34884EB}" destId="{EE39EEF9-62C2-964F-9DEF-FB712445F525}" srcOrd="1" destOrd="0" presId="urn:microsoft.com/office/officeart/2016/7/layout/VerticalDownArrowProcess"/>
    <dgm:cxn modelId="{27DE4B83-1A21-504B-BE1D-4AB5E1D09386}" type="presParOf" srcId="{64242157-E825-F442-B554-AB7EA34884EB}" destId="{299B2EA9-AF1C-524F-BE8A-C2F8097AB3D3}" srcOrd="2" destOrd="0" presId="urn:microsoft.com/office/officeart/2016/7/layout/VerticalDownArrowProcess"/>
    <dgm:cxn modelId="{5AB1FC31-9808-F949-B7D1-A1ACB25CFE6D}" type="presParOf" srcId="{26C66207-46AA-2848-AF19-B3E47384EB18}" destId="{C53C05AE-4670-644E-8555-7834C3432223}" srcOrd="3" destOrd="0" presId="urn:microsoft.com/office/officeart/2016/7/layout/VerticalDownArrowProcess"/>
    <dgm:cxn modelId="{BBD0CA58-078C-F943-BADC-3B36E0C33AC2}" type="presParOf" srcId="{26C66207-46AA-2848-AF19-B3E47384EB18}" destId="{B2EBC211-2236-1047-BEE7-0E2F1094ED8C}" srcOrd="4" destOrd="0" presId="urn:microsoft.com/office/officeart/2016/7/layout/VerticalDownArrowProcess"/>
    <dgm:cxn modelId="{08745F78-50FD-7B45-BAE4-5DE2629AD8BC}" type="presParOf" srcId="{B2EBC211-2236-1047-BEE7-0E2F1094ED8C}" destId="{EECFBEA1-85C2-FD48-A809-D7737A8EC2F1}" srcOrd="0" destOrd="0" presId="urn:microsoft.com/office/officeart/2016/7/layout/VerticalDownArrowProcess"/>
    <dgm:cxn modelId="{1DE00512-97DE-5F48-8D8B-5356F77B5103}" type="presParOf" srcId="{B2EBC211-2236-1047-BEE7-0E2F1094ED8C}" destId="{106BAAE0-AB62-7843-AB72-0B0109506CCD}" srcOrd="1" destOrd="0" presId="urn:microsoft.com/office/officeart/2016/7/layout/VerticalDownArrowProcess"/>
    <dgm:cxn modelId="{AD3A4C98-9C2A-2E4D-BDFA-865C7FF520C7}" type="presParOf" srcId="{B2EBC211-2236-1047-BEE7-0E2F1094ED8C}" destId="{1D5F4889-0140-9F49-AF7B-7359AE719D6C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EB7D1-0B2E-5C43-BAB0-9AB509BD6C01}">
      <dsp:nvSpPr>
        <dsp:cNvPr id="0" name=""/>
        <dsp:cNvSpPr/>
      </dsp:nvSpPr>
      <dsp:spPr>
        <a:xfrm>
          <a:off x="0" y="0"/>
          <a:ext cx="3042721" cy="18256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solidFill>
                <a:schemeClr val="tx1"/>
              </a:solidFill>
            </a:rPr>
            <a:t>Part 1</a:t>
          </a:r>
          <a:r>
            <a:rPr lang="en-US" sz="1700" kern="1200" dirty="0">
              <a:solidFill>
                <a:schemeClr val="tx1"/>
              </a:solidFill>
            </a:rPr>
            <a:t>: Use </a:t>
          </a:r>
          <a:r>
            <a:rPr lang="en-US" sz="1700" b="1" kern="1200" dirty="0">
              <a:solidFill>
                <a:schemeClr val="tx1"/>
              </a:solidFill>
            </a:rPr>
            <a:t>Sentiment Analysis </a:t>
          </a:r>
          <a:r>
            <a:rPr lang="en-US" sz="1700" kern="1200" dirty="0">
              <a:solidFill>
                <a:schemeClr val="tx1"/>
              </a:solidFill>
            </a:rPr>
            <a:t>to see the sentiments expressed about Bitcoin in news headlines, social media, and other texts</a:t>
          </a:r>
        </a:p>
      </dsp:txBody>
      <dsp:txXfrm>
        <a:off x="0" y="0"/>
        <a:ext cx="3042721" cy="1825632"/>
      </dsp:txXfrm>
    </dsp:sp>
    <dsp:sp modelId="{53AE0225-3D43-B44C-ABFD-D3E76812CDC0}">
      <dsp:nvSpPr>
        <dsp:cNvPr id="0" name=""/>
        <dsp:cNvSpPr/>
      </dsp:nvSpPr>
      <dsp:spPr>
        <a:xfrm>
          <a:off x="3143880" y="1250844"/>
          <a:ext cx="3042721" cy="1825632"/>
        </a:xfrm>
        <a:prstGeom prst="rect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solidFill>
                <a:schemeClr val="tx1"/>
              </a:solidFill>
            </a:rPr>
            <a:t>Part 2</a:t>
          </a:r>
          <a:r>
            <a:rPr lang="en-US" sz="1700" kern="1200" dirty="0">
              <a:solidFill>
                <a:schemeClr val="tx1"/>
              </a:solidFill>
            </a:rPr>
            <a:t>: </a:t>
          </a:r>
          <a:r>
            <a:rPr lang="en-US" sz="1700" b="1" kern="1200" dirty="0">
              <a:solidFill>
                <a:schemeClr val="tx1"/>
              </a:solidFill>
            </a:rPr>
            <a:t>BTC performance analysis </a:t>
          </a:r>
          <a:r>
            <a:rPr lang="en-US" sz="1700" kern="1200" dirty="0">
              <a:solidFill>
                <a:schemeClr val="tx1"/>
              </a:solidFill>
            </a:rPr>
            <a:t>with the market to see if </a:t>
          </a:r>
          <a:r>
            <a:rPr lang="en-US" sz="1700" b="1" kern="1200" dirty="0">
              <a:solidFill>
                <a:schemeClr val="tx1"/>
              </a:solidFill>
            </a:rPr>
            <a:t>correlation</a:t>
          </a:r>
          <a:r>
            <a:rPr lang="en-US" sz="1700" kern="1200" dirty="0">
              <a:solidFill>
                <a:schemeClr val="tx1"/>
              </a:solidFill>
            </a:rPr>
            <a:t> has changed over time and </a:t>
          </a:r>
          <a:r>
            <a:rPr lang="en-US" sz="1700" b="0" i="0" u="none" kern="1200" dirty="0">
              <a:solidFill>
                <a:schemeClr val="tx1"/>
              </a:solidFill>
            </a:rPr>
            <a:t>create a </a:t>
          </a:r>
          <a:r>
            <a:rPr lang="en-US" sz="1700" b="1" i="0" u="none" kern="1200" dirty="0">
              <a:solidFill>
                <a:schemeClr val="tx1"/>
              </a:solidFill>
            </a:rPr>
            <a:t>portfolio simulation</a:t>
          </a:r>
          <a:r>
            <a:rPr lang="en-US" sz="1700" b="0" i="0" u="none" kern="1200" dirty="0">
              <a:solidFill>
                <a:schemeClr val="tx1"/>
              </a:solidFill>
            </a:rPr>
            <a:t> with a </a:t>
          </a:r>
          <a:r>
            <a:rPr lang="en-US" sz="1700" b="1" i="0" u="none" kern="1200" dirty="0">
              <a:solidFill>
                <a:schemeClr val="tx1"/>
              </a:solidFill>
            </a:rPr>
            <a:t>recommendation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3143880" y="1250844"/>
        <a:ext cx="3042721" cy="1825632"/>
      </dsp:txXfrm>
    </dsp:sp>
    <dsp:sp modelId="{CC743A3B-6702-3443-8F59-8824EC83FE28}">
      <dsp:nvSpPr>
        <dsp:cNvPr id="0" name=""/>
        <dsp:cNvSpPr/>
      </dsp:nvSpPr>
      <dsp:spPr>
        <a:xfrm>
          <a:off x="2271745" y="3403314"/>
          <a:ext cx="3042721" cy="1825632"/>
        </a:xfrm>
        <a:prstGeom prst="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solidFill>
                <a:schemeClr val="tx1"/>
              </a:solidFill>
            </a:rPr>
            <a:t>Part 3</a:t>
          </a:r>
          <a:r>
            <a:rPr lang="en-US" sz="1700" kern="1200" dirty="0">
              <a:solidFill>
                <a:schemeClr val="tx1"/>
              </a:solidFill>
            </a:rPr>
            <a:t>: </a:t>
          </a:r>
          <a:r>
            <a:rPr lang="en-US" sz="1700" b="1" kern="1200" dirty="0">
              <a:solidFill>
                <a:schemeClr val="tx1"/>
              </a:solidFill>
            </a:rPr>
            <a:t>Stock Prediction</a:t>
          </a:r>
          <a:r>
            <a:rPr lang="en-US" sz="1700" kern="1200" dirty="0">
              <a:solidFill>
                <a:schemeClr val="tx1"/>
              </a:solidFill>
            </a:rPr>
            <a:t>- build an </a:t>
          </a:r>
          <a:r>
            <a:rPr lang="en-US" sz="1700" b="1" kern="1200" dirty="0">
              <a:solidFill>
                <a:schemeClr val="tx1"/>
              </a:solidFill>
            </a:rPr>
            <a:t>algorithmic trading bot </a:t>
          </a:r>
          <a:r>
            <a:rPr lang="en-US" sz="1700" kern="1200" dirty="0">
              <a:solidFill>
                <a:schemeClr val="tx1"/>
              </a:solidFill>
            </a:rPr>
            <a:t>to create </a:t>
          </a:r>
          <a:r>
            <a:rPr lang="en-US" sz="1700" b="1" kern="1200" dirty="0">
              <a:solidFill>
                <a:schemeClr val="tx1"/>
              </a:solidFill>
            </a:rPr>
            <a:t>trading signals</a:t>
          </a:r>
          <a:r>
            <a:rPr lang="en-US" sz="1700" kern="1200" dirty="0">
              <a:solidFill>
                <a:schemeClr val="tx1"/>
              </a:solidFill>
            </a:rPr>
            <a:t> for </a:t>
          </a:r>
          <a:r>
            <a:rPr lang="en-US" sz="1700" b="1" kern="1200" dirty="0">
              <a:solidFill>
                <a:schemeClr val="tx1"/>
              </a:solidFill>
            </a:rPr>
            <a:t>BTC</a:t>
          </a:r>
        </a:p>
      </dsp:txBody>
      <dsp:txXfrm>
        <a:off x="2271745" y="3403314"/>
        <a:ext cx="3042721" cy="1825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61573-0142-3E4E-8273-479BE7DAC8ED}">
      <dsp:nvSpPr>
        <dsp:cNvPr id="0" name=""/>
        <dsp:cNvSpPr/>
      </dsp:nvSpPr>
      <dsp:spPr>
        <a:xfrm>
          <a:off x="0" y="537"/>
          <a:ext cx="113804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E3D68-8FCF-EE4E-A834-808BB1AA1E0E}">
      <dsp:nvSpPr>
        <dsp:cNvPr id="0" name=""/>
        <dsp:cNvSpPr/>
      </dsp:nvSpPr>
      <dsp:spPr>
        <a:xfrm>
          <a:off x="0" y="537"/>
          <a:ext cx="11380470" cy="879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Before 2020, crypto assets such as </a:t>
          </a:r>
          <a:r>
            <a:rPr lang="en-US" sz="1700" b="1" kern="1200" dirty="0"/>
            <a:t>Bitcoin</a:t>
          </a:r>
          <a:r>
            <a:rPr lang="en-US" sz="1700" kern="1200" dirty="0"/>
            <a:t> and Ethereum showed </a:t>
          </a:r>
          <a:r>
            <a:rPr lang="en-US" sz="1700" b="1" kern="1200" dirty="0"/>
            <a:t>little correlation </a:t>
          </a:r>
          <a:r>
            <a:rPr lang="en-US" sz="1700" kern="1200" dirty="0"/>
            <a:t>with major stock indices. They were thought to help </a:t>
          </a:r>
          <a:r>
            <a:rPr lang="en-US" sz="1700" b="1" kern="1200" dirty="0"/>
            <a:t>diversify risk </a:t>
          </a:r>
          <a:r>
            <a:rPr lang="en-US" sz="1700" kern="1200" dirty="0"/>
            <a:t>and act as a </a:t>
          </a:r>
          <a:r>
            <a:rPr lang="en-US" sz="1700" b="1" kern="1200" dirty="0"/>
            <a:t>hedge</a:t>
          </a:r>
          <a:r>
            <a:rPr lang="en-US" sz="1700" kern="1200" dirty="0"/>
            <a:t> against swings in other asset classes and </a:t>
          </a:r>
          <a:r>
            <a:rPr lang="en-US" sz="1700" b="1" kern="1200" dirty="0"/>
            <a:t>inflation</a:t>
          </a:r>
          <a:r>
            <a:rPr lang="en-US" sz="1700" kern="1200" dirty="0"/>
            <a:t>.</a:t>
          </a:r>
        </a:p>
      </dsp:txBody>
      <dsp:txXfrm>
        <a:off x="0" y="537"/>
        <a:ext cx="11380470" cy="879895"/>
      </dsp:txXfrm>
    </dsp:sp>
    <dsp:sp modelId="{1112BB54-4F6E-074B-8B8F-CC147F16EF85}">
      <dsp:nvSpPr>
        <dsp:cNvPr id="0" name=""/>
        <dsp:cNvSpPr/>
      </dsp:nvSpPr>
      <dsp:spPr>
        <a:xfrm>
          <a:off x="0" y="880432"/>
          <a:ext cx="113804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6222D-54B2-F240-B07B-320C91645CEE}">
      <dsp:nvSpPr>
        <dsp:cNvPr id="0" name=""/>
        <dsp:cNvSpPr/>
      </dsp:nvSpPr>
      <dsp:spPr>
        <a:xfrm>
          <a:off x="0" y="880432"/>
          <a:ext cx="11380470" cy="879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Lately, Bitcoin’s </a:t>
          </a:r>
          <a:r>
            <a:rPr lang="en-US" sz="1700" b="1" kern="1200"/>
            <a:t>correlation</a:t>
          </a:r>
          <a:r>
            <a:rPr lang="en-US" sz="1700" kern="1200"/>
            <a:t> with stocks has turned </a:t>
          </a:r>
          <a:r>
            <a:rPr lang="en-US" sz="1700" b="1" kern="1200"/>
            <a:t>higher</a:t>
          </a:r>
          <a:r>
            <a:rPr lang="en-US" sz="1700" kern="1200"/>
            <a:t> than that between stocks and other assets such as </a:t>
          </a:r>
          <a:r>
            <a:rPr lang="en-US" sz="1700" b="1" kern="1200"/>
            <a:t>gold and investment grade bonds</a:t>
          </a:r>
          <a:r>
            <a:rPr lang="en-US" sz="1700" kern="1200"/>
            <a:t>.</a:t>
          </a:r>
        </a:p>
      </dsp:txBody>
      <dsp:txXfrm>
        <a:off x="0" y="880432"/>
        <a:ext cx="11380470" cy="879895"/>
      </dsp:txXfrm>
    </dsp:sp>
    <dsp:sp modelId="{58A12AF5-834A-9740-B80B-5076DE01FDC7}">
      <dsp:nvSpPr>
        <dsp:cNvPr id="0" name=""/>
        <dsp:cNvSpPr/>
      </dsp:nvSpPr>
      <dsp:spPr>
        <a:xfrm>
          <a:off x="0" y="1760327"/>
          <a:ext cx="113804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C0C55-8EF0-BA47-AB21-649C3D190A11}">
      <dsp:nvSpPr>
        <dsp:cNvPr id="0" name=""/>
        <dsp:cNvSpPr/>
      </dsp:nvSpPr>
      <dsp:spPr>
        <a:xfrm>
          <a:off x="0" y="1760327"/>
          <a:ext cx="11380470" cy="879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Since 2020, sentiment in crypto and equity markets indicate a growing </a:t>
          </a:r>
          <a:r>
            <a:rPr lang="en-US" sz="1700" b="1" kern="1200" dirty="0"/>
            <a:t>interconnectedness</a:t>
          </a:r>
          <a:r>
            <a:rPr lang="en-US" sz="1700" kern="1200" dirty="0"/>
            <a:t> between the two asset classes that could destabilize financial markets.</a:t>
          </a:r>
        </a:p>
      </dsp:txBody>
      <dsp:txXfrm>
        <a:off x="0" y="1760327"/>
        <a:ext cx="11380470" cy="879895"/>
      </dsp:txXfrm>
    </dsp:sp>
    <dsp:sp modelId="{28BEFD1B-95B6-034A-914B-4BF6554AB076}">
      <dsp:nvSpPr>
        <dsp:cNvPr id="0" name=""/>
        <dsp:cNvSpPr/>
      </dsp:nvSpPr>
      <dsp:spPr>
        <a:xfrm>
          <a:off x="0" y="2640222"/>
          <a:ext cx="113804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D0968-E781-574A-928D-A7CFC838E7E7}">
      <dsp:nvSpPr>
        <dsp:cNvPr id="0" name=""/>
        <dsp:cNvSpPr/>
      </dsp:nvSpPr>
      <dsp:spPr>
        <a:xfrm>
          <a:off x="0" y="2640222"/>
          <a:ext cx="11380470" cy="879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 explanation for this could be the fact that </a:t>
          </a:r>
          <a:r>
            <a:rPr lang="en-US" sz="1700" b="1" kern="1200"/>
            <a:t>central banks flooded markets </a:t>
          </a:r>
          <a:r>
            <a:rPr lang="en-US" sz="1700" kern="1200"/>
            <a:t>with </a:t>
          </a:r>
          <a:r>
            <a:rPr lang="en-US" sz="1700" b="1" kern="1200"/>
            <a:t>liquidity</a:t>
          </a:r>
          <a:r>
            <a:rPr lang="en-US" sz="1700" kern="1200"/>
            <a:t> in 2020 when the pandemic happened and </a:t>
          </a:r>
          <a:r>
            <a:rPr lang="en-US" sz="1700" b="1" kern="1200"/>
            <a:t>increased money supply </a:t>
          </a:r>
          <a:r>
            <a:rPr lang="en-US" sz="1700" kern="1200"/>
            <a:t>much quicker than in the past.</a:t>
          </a:r>
          <a:endParaRPr lang="en-US" sz="1700" kern="1200" dirty="0"/>
        </a:p>
      </dsp:txBody>
      <dsp:txXfrm>
        <a:off x="0" y="2640222"/>
        <a:ext cx="11380470" cy="879895"/>
      </dsp:txXfrm>
    </dsp:sp>
    <dsp:sp modelId="{0FCA3A7A-4074-E44C-BC42-8FC885B2F566}">
      <dsp:nvSpPr>
        <dsp:cNvPr id="0" name=""/>
        <dsp:cNvSpPr/>
      </dsp:nvSpPr>
      <dsp:spPr>
        <a:xfrm>
          <a:off x="0" y="3520117"/>
          <a:ext cx="113804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3C6E8-5937-D742-A570-493E5198EFA1}">
      <dsp:nvSpPr>
        <dsp:cNvPr id="0" name=""/>
        <dsp:cNvSpPr/>
      </dsp:nvSpPr>
      <dsp:spPr>
        <a:xfrm>
          <a:off x="0" y="3520117"/>
          <a:ext cx="11380470" cy="879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Another reason is because Bitcoin has always been considered </a:t>
          </a:r>
          <a:r>
            <a:rPr lang="en-US" sz="1700" b="1" kern="1200"/>
            <a:t>inflation-proof</a:t>
          </a:r>
          <a:r>
            <a:rPr lang="en-US" sz="1700" kern="1200"/>
            <a:t> and could therefore be a hedge against </a:t>
          </a:r>
          <a:r>
            <a:rPr lang="en-US" sz="1700" b="1" kern="1200"/>
            <a:t>rising inflation</a:t>
          </a:r>
          <a:r>
            <a:rPr lang="en-US" sz="1700" kern="1200"/>
            <a:t>. However, its </a:t>
          </a:r>
          <a:r>
            <a:rPr lang="en-US" sz="1700" b="1" kern="1200"/>
            <a:t>extreme volatility </a:t>
          </a:r>
          <a:r>
            <a:rPr lang="en-US" sz="1700" kern="1200"/>
            <a:t>and growing correlation with the stocks </a:t>
          </a:r>
          <a:r>
            <a:rPr lang="en-US" sz="1700" b="1" kern="1200"/>
            <a:t>threatens</a:t>
          </a:r>
          <a:r>
            <a:rPr lang="en-US" sz="1700" kern="1200"/>
            <a:t> this theory.</a:t>
          </a:r>
          <a:endParaRPr lang="en-US" sz="1700" kern="1200" dirty="0"/>
        </a:p>
      </dsp:txBody>
      <dsp:txXfrm>
        <a:off x="0" y="3520117"/>
        <a:ext cx="11380470" cy="8798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09019-58B2-6740-A25F-D43331963FF1}">
      <dsp:nvSpPr>
        <dsp:cNvPr id="0" name=""/>
        <dsp:cNvSpPr/>
      </dsp:nvSpPr>
      <dsp:spPr>
        <a:xfrm>
          <a:off x="3319" y="1337002"/>
          <a:ext cx="2370003" cy="15049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BC802-CAC6-4343-A33D-F4BD058BD8B2}">
      <dsp:nvSpPr>
        <dsp:cNvPr id="0" name=""/>
        <dsp:cNvSpPr/>
      </dsp:nvSpPr>
      <dsp:spPr>
        <a:xfrm>
          <a:off x="266653" y="1587169"/>
          <a:ext cx="2370003" cy="15049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SPY (Overall)</a:t>
          </a:r>
          <a:r>
            <a:rPr lang="en-US" sz="1800" kern="1200"/>
            <a:t>- Chose SPY as a benchmark to see how the overall market performed</a:t>
          </a:r>
        </a:p>
      </dsp:txBody>
      <dsp:txXfrm>
        <a:off x="310732" y="1631248"/>
        <a:ext cx="2281845" cy="1416794"/>
      </dsp:txXfrm>
    </dsp:sp>
    <dsp:sp modelId="{9748970B-993F-994A-AA2A-81527A76E8CE}">
      <dsp:nvSpPr>
        <dsp:cNvPr id="0" name=""/>
        <dsp:cNvSpPr/>
      </dsp:nvSpPr>
      <dsp:spPr>
        <a:xfrm>
          <a:off x="2899990" y="1337002"/>
          <a:ext cx="2370003" cy="15049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19450-37C1-F54C-A333-A52F57DA66C5}">
      <dsp:nvSpPr>
        <dsp:cNvPr id="0" name=""/>
        <dsp:cNvSpPr/>
      </dsp:nvSpPr>
      <dsp:spPr>
        <a:xfrm>
          <a:off x="3163323" y="1587169"/>
          <a:ext cx="2370003" cy="15049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BTC (Crypto Currency)</a:t>
          </a:r>
          <a:r>
            <a:rPr lang="en-US" sz="1800" kern="1200"/>
            <a:t>- Chose BTC as the benchmark crypto</a:t>
          </a:r>
        </a:p>
      </dsp:txBody>
      <dsp:txXfrm>
        <a:off x="3207402" y="1631248"/>
        <a:ext cx="2281845" cy="1416794"/>
      </dsp:txXfrm>
    </dsp:sp>
    <dsp:sp modelId="{9EFE6424-C1C4-9D4A-AB6A-C449AD0B73E4}">
      <dsp:nvSpPr>
        <dsp:cNvPr id="0" name=""/>
        <dsp:cNvSpPr/>
      </dsp:nvSpPr>
      <dsp:spPr>
        <a:xfrm>
          <a:off x="5796660" y="1337002"/>
          <a:ext cx="2370003" cy="15049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E1C65-05E8-E64D-8CE3-A380878B6D0A}">
      <dsp:nvSpPr>
        <dsp:cNvPr id="0" name=""/>
        <dsp:cNvSpPr/>
      </dsp:nvSpPr>
      <dsp:spPr>
        <a:xfrm>
          <a:off x="6059994" y="1587169"/>
          <a:ext cx="2370003" cy="15049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ETH (Crypto Currency)</a:t>
          </a:r>
          <a:r>
            <a:rPr lang="en-US" sz="1800" kern="1200"/>
            <a:t>- Chose ETC to see if it follows BTC or if it’s an anomaly</a:t>
          </a:r>
        </a:p>
      </dsp:txBody>
      <dsp:txXfrm>
        <a:off x="6104073" y="1631248"/>
        <a:ext cx="2281845" cy="1416794"/>
      </dsp:txXfrm>
    </dsp:sp>
    <dsp:sp modelId="{19816796-F8E6-7247-8F25-F64BB128129C}">
      <dsp:nvSpPr>
        <dsp:cNvPr id="0" name=""/>
        <dsp:cNvSpPr/>
      </dsp:nvSpPr>
      <dsp:spPr>
        <a:xfrm>
          <a:off x="8693331" y="1337002"/>
          <a:ext cx="2370003" cy="15049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6C1B8-4023-7F40-83F4-BAD7D7172EAE}">
      <dsp:nvSpPr>
        <dsp:cNvPr id="0" name=""/>
        <dsp:cNvSpPr/>
      </dsp:nvSpPr>
      <dsp:spPr>
        <a:xfrm>
          <a:off x="8956665" y="1587169"/>
          <a:ext cx="2370003" cy="15049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XRP (Crypto Currency)</a:t>
          </a:r>
          <a:r>
            <a:rPr lang="en-US" sz="1800" kern="1200"/>
            <a:t>- Chose XRP to see if it follows BTC or if it’s an anomaly</a:t>
          </a:r>
        </a:p>
      </dsp:txBody>
      <dsp:txXfrm>
        <a:off x="9000744" y="1631248"/>
        <a:ext cx="2281845" cy="14167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D7F2E-EDF2-1C4D-B985-E18C1520ED1E}">
      <dsp:nvSpPr>
        <dsp:cNvPr id="0" name=""/>
        <dsp:cNvSpPr/>
      </dsp:nvSpPr>
      <dsp:spPr>
        <a:xfrm>
          <a:off x="0" y="3949459"/>
          <a:ext cx="1597818" cy="12963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637" tIns="128016" rIns="113637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</a:t>
          </a:r>
        </a:p>
      </dsp:txBody>
      <dsp:txXfrm>
        <a:off x="0" y="3949459"/>
        <a:ext cx="1597818" cy="1296300"/>
      </dsp:txXfrm>
    </dsp:sp>
    <dsp:sp modelId="{389E1CF7-2BE8-8E4B-B77C-9DD810DD778C}">
      <dsp:nvSpPr>
        <dsp:cNvPr id="0" name=""/>
        <dsp:cNvSpPr/>
      </dsp:nvSpPr>
      <dsp:spPr>
        <a:xfrm>
          <a:off x="1597818" y="3949459"/>
          <a:ext cx="4793456" cy="12963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234" tIns="228600" rIns="97234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the </a:t>
          </a:r>
          <a:r>
            <a:rPr lang="en-US" sz="1800" b="1" kern="1200" dirty="0"/>
            <a:t>linear regression </a:t>
          </a:r>
          <a:r>
            <a:rPr lang="en-US" sz="1800" kern="1200" dirty="0"/>
            <a:t>to </a:t>
          </a:r>
          <a:r>
            <a:rPr lang="en-US" sz="1800" b="1" kern="1200" dirty="0"/>
            <a:t>predict</a:t>
          </a:r>
          <a:r>
            <a:rPr lang="en-US" sz="1800" kern="1200" dirty="0"/>
            <a:t> the returns and </a:t>
          </a:r>
          <a:r>
            <a:rPr lang="en-US" sz="1800" b="1" kern="1200" dirty="0"/>
            <a:t>analyze</a:t>
          </a:r>
          <a:r>
            <a:rPr lang="en-US" sz="1800" kern="1200" dirty="0"/>
            <a:t> these </a:t>
          </a:r>
          <a:r>
            <a:rPr lang="en-US" sz="1800" b="1" kern="1200" dirty="0"/>
            <a:t>returns</a:t>
          </a:r>
        </a:p>
      </dsp:txBody>
      <dsp:txXfrm>
        <a:off x="1597818" y="3949459"/>
        <a:ext cx="4793456" cy="1296300"/>
      </dsp:txXfrm>
    </dsp:sp>
    <dsp:sp modelId="{EE39EEF9-62C2-964F-9DEF-FB712445F525}">
      <dsp:nvSpPr>
        <dsp:cNvPr id="0" name=""/>
        <dsp:cNvSpPr/>
      </dsp:nvSpPr>
      <dsp:spPr>
        <a:xfrm rot="10800000">
          <a:off x="0" y="1975193"/>
          <a:ext cx="1597818" cy="199371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637" tIns="128016" rIns="113637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</a:t>
          </a:r>
        </a:p>
      </dsp:txBody>
      <dsp:txXfrm rot="-10800000">
        <a:off x="0" y="1975193"/>
        <a:ext cx="1597818" cy="1295911"/>
      </dsp:txXfrm>
    </dsp:sp>
    <dsp:sp modelId="{299B2EA9-AF1C-524F-BE8A-C2F8097AB3D3}">
      <dsp:nvSpPr>
        <dsp:cNvPr id="0" name=""/>
        <dsp:cNvSpPr/>
      </dsp:nvSpPr>
      <dsp:spPr>
        <a:xfrm>
          <a:off x="1597818" y="1975193"/>
          <a:ext cx="4793456" cy="1295911"/>
        </a:xfrm>
        <a:prstGeom prst="rect">
          <a:avLst/>
        </a:prstGeom>
        <a:solidFill>
          <a:schemeClr val="accent2">
            <a:tint val="40000"/>
            <a:alpha val="90000"/>
            <a:hueOff val="-10302092"/>
            <a:satOff val="530"/>
            <a:lumOff val="2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0302092"/>
              <a:satOff val="530"/>
              <a:lumOff val="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234" tIns="228600" rIns="97234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</a:t>
          </a:r>
          <a:r>
            <a:rPr lang="en-US" sz="1800" b="1" kern="1200" dirty="0"/>
            <a:t>trading signal</a:t>
          </a:r>
          <a:r>
            <a:rPr lang="en-US" sz="1800" kern="1200" dirty="0"/>
            <a:t>s for actual returns and strategy returns. </a:t>
          </a:r>
        </a:p>
      </dsp:txBody>
      <dsp:txXfrm>
        <a:off x="1597818" y="1975193"/>
        <a:ext cx="4793456" cy="1295911"/>
      </dsp:txXfrm>
    </dsp:sp>
    <dsp:sp modelId="{106BAAE0-AB62-7843-AB72-0B0109506CCD}">
      <dsp:nvSpPr>
        <dsp:cNvPr id="0" name=""/>
        <dsp:cNvSpPr/>
      </dsp:nvSpPr>
      <dsp:spPr>
        <a:xfrm rot="10800000">
          <a:off x="0" y="927"/>
          <a:ext cx="1597818" cy="199371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637" tIns="128016" rIns="113637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Define</a:t>
          </a:r>
        </a:p>
      </dsp:txBody>
      <dsp:txXfrm rot="-10800000">
        <a:off x="0" y="927"/>
        <a:ext cx="1597818" cy="1295911"/>
      </dsp:txXfrm>
    </dsp:sp>
    <dsp:sp modelId="{1D5F4889-0140-9F49-AF7B-7359AE719D6C}">
      <dsp:nvSpPr>
        <dsp:cNvPr id="0" name=""/>
        <dsp:cNvSpPr/>
      </dsp:nvSpPr>
      <dsp:spPr>
        <a:xfrm>
          <a:off x="1539626" y="0"/>
          <a:ext cx="4793456" cy="1295911"/>
        </a:xfrm>
        <a:prstGeom prst="rect">
          <a:avLst/>
        </a:prstGeom>
        <a:solidFill>
          <a:schemeClr val="accent2">
            <a:tint val="40000"/>
            <a:alpha val="90000"/>
            <a:hueOff val="-20604185"/>
            <a:satOff val="1061"/>
            <a:lumOff val="5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604185"/>
              <a:satOff val="1061"/>
              <a:lumOff val="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234" tIns="228600" rIns="97234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Define Trading Strategy: When </a:t>
          </a:r>
          <a:r>
            <a:rPr lang="en-US" sz="1800" b="1" kern="1200" dirty="0"/>
            <a:t>actual returns </a:t>
          </a:r>
          <a:r>
            <a:rPr lang="en-US" sz="1800" kern="1200" dirty="0"/>
            <a:t>are </a:t>
          </a:r>
          <a:r>
            <a:rPr lang="en-US" sz="1800" b="1" kern="1200" dirty="0"/>
            <a:t>greater</a:t>
          </a:r>
          <a:r>
            <a:rPr lang="en-US" sz="1800" kern="1200" dirty="0"/>
            <a:t> than or equal to 0, </a:t>
          </a:r>
          <a:r>
            <a:rPr lang="en-US" sz="1800" b="1" kern="1200" dirty="0"/>
            <a:t>buy stock </a:t>
          </a:r>
          <a:r>
            <a:rPr lang="en-US" sz="1800" b="0" kern="1200" dirty="0"/>
            <a:t>long</a:t>
          </a:r>
          <a:r>
            <a:rPr lang="en-US" sz="1800" kern="1200" dirty="0"/>
            <a:t> but if </a:t>
          </a:r>
          <a:r>
            <a:rPr lang="en-US" sz="1800" b="1" kern="1200" dirty="0"/>
            <a:t>actual returns</a:t>
          </a:r>
          <a:r>
            <a:rPr lang="en-US" sz="1800" kern="1200" dirty="0"/>
            <a:t> are </a:t>
          </a:r>
          <a:r>
            <a:rPr lang="en-US" sz="1800" b="1" kern="1200" dirty="0"/>
            <a:t>less</a:t>
          </a:r>
          <a:r>
            <a:rPr lang="en-US" sz="1800" kern="1200" dirty="0"/>
            <a:t> than 0, </a:t>
          </a:r>
          <a:r>
            <a:rPr lang="en-US" sz="1800" b="1" kern="1200" dirty="0"/>
            <a:t>sell stock </a:t>
          </a:r>
          <a:r>
            <a:rPr lang="en-US" sz="1800" b="0" kern="1200" dirty="0"/>
            <a:t>short</a:t>
          </a:r>
          <a:r>
            <a:rPr lang="en-US" sz="1800" kern="1200" dirty="0"/>
            <a:t>.</a:t>
          </a:r>
        </a:p>
      </dsp:txBody>
      <dsp:txXfrm>
        <a:off x="1539626" y="0"/>
        <a:ext cx="4793456" cy="1295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43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12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9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78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2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2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2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0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9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0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6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1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1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82F8022-398E-2E45-88E0-26E711C01D69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281DFF3-3B46-5A4F-A30F-647C209F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040A-E64C-8E44-94F3-346E25E5B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84" y="3201945"/>
            <a:ext cx="9794985" cy="28365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3:</a:t>
            </a:r>
            <a:br>
              <a:rPr lang="en-US" dirty="0"/>
            </a:br>
            <a:r>
              <a:rPr lang="en-US" u="sng" dirty="0"/>
              <a:t>Bitcoin’s Price Correlation with the Stock Market &amp; BTC Price Prediction</a:t>
            </a:r>
            <a:br>
              <a:rPr lang="en-US" u="sng" dirty="0"/>
            </a:br>
            <a:br>
              <a:rPr lang="en-US" u="sng" dirty="0"/>
            </a:br>
            <a:endParaRPr lang="en-US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A1415-9CE9-9B46-AA52-270D06CD5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2105" y="4620218"/>
            <a:ext cx="8825658" cy="861420"/>
          </a:xfrm>
        </p:spPr>
        <p:txBody>
          <a:bodyPr>
            <a:noAutofit/>
          </a:bodyPr>
          <a:lstStyle/>
          <a:p>
            <a:pPr algn="ctr"/>
            <a:r>
              <a:rPr lang="en-US" sz="2500" dirty="0"/>
              <a:t>done BY: Janet </a:t>
            </a:r>
            <a:r>
              <a:rPr lang="en-US" sz="2500" dirty="0" err="1"/>
              <a:t>mushava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5501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4EFA1E73-A884-0E4F-B3BA-AA03D3EA9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98" r="6145" b="4"/>
          <a:stretch/>
        </p:blipFill>
        <p:spPr>
          <a:xfrm>
            <a:off x="113157" y="227968"/>
            <a:ext cx="4115943" cy="3760463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93C9260-BD5D-A841-A931-5C38A04E8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1" r="3" b="4166"/>
          <a:stretch/>
        </p:blipFill>
        <p:spPr>
          <a:xfrm>
            <a:off x="113157" y="4282450"/>
            <a:ext cx="4337015" cy="1983734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4C7EC28E-45A9-294F-8415-F56EFB14B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0" y="2108200"/>
            <a:ext cx="7442200" cy="4749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277DDC-6987-3945-A924-31E8FE61BEC7}"/>
              </a:ext>
            </a:extLst>
          </p:cNvPr>
          <p:cNvSpPr txBox="1"/>
          <p:nvPr/>
        </p:nvSpPr>
        <p:spPr>
          <a:xfrm>
            <a:off x="8639175" y="5583020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Beta vs. Correlation scatterplot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48DF1-B1F8-8A40-B855-DF1EC782A91C}"/>
              </a:ext>
            </a:extLst>
          </p:cNvPr>
          <p:cNvSpPr txBox="1"/>
          <p:nvPr/>
        </p:nvSpPr>
        <p:spPr>
          <a:xfrm>
            <a:off x="942975" y="6266184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Correlation Mix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6C00B9-0F66-A14E-8A6F-5F289E682ADA}"/>
              </a:ext>
            </a:extLst>
          </p:cNvPr>
          <p:cNvSpPr txBox="1"/>
          <p:nvPr/>
        </p:nvSpPr>
        <p:spPr>
          <a:xfrm>
            <a:off x="320674" y="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Correlation Heatmap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B0FB07-4942-4E41-ACCC-0C0157579F6E}"/>
              </a:ext>
            </a:extLst>
          </p:cNvPr>
          <p:cNvSpPr txBox="1"/>
          <p:nvPr/>
        </p:nvSpPr>
        <p:spPr>
          <a:xfrm>
            <a:off x="5043488" y="369332"/>
            <a:ext cx="4414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Correlation</a:t>
            </a:r>
            <a:r>
              <a:rPr lang="en-US" dirty="0"/>
              <a:t>: BTC and SPY are </a:t>
            </a:r>
            <a:r>
              <a:rPr lang="en-US" b="1" dirty="0"/>
              <a:t>not perfectly correlated</a:t>
            </a:r>
            <a:r>
              <a:rPr lang="en-US" dirty="0"/>
              <a:t> so </a:t>
            </a:r>
            <a:r>
              <a:rPr lang="en-US" b="1" dirty="0"/>
              <a:t>correlation</a:t>
            </a:r>
            <a:r>
              <a:rPr lang="en-US" dirty="0"/>
              <a:t> does not imply </a:t>
            </a:r>
            <a:r>
              <a:rPr lang="en-US" b="1" dirty="0"/>
              <a:t>causation</a:t>
            </a:r>
            <a:r>
              <a:rPr lang="en-US" dirty="0"/>
              <a:t>. However, they are very </a:t>
            </a:r>
            <a:r>
              <a:rPr lang="en-US" b="1" dirty="0"/>
              <a:t>highly correlated </a:t>
            </a:r>
            <a:r>
              <a:rPr lang="en-US" dirty="0"/>
              <a:t>which suggests a </a:t>
            </a:r>
            <a:r>
              <a:rPr lang="en-US" b="1" dirty="0"/>
              <a:t>strong relationship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861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BA022-DAD3-EF4F-AE09-DD3D7418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Quantitative Analysis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0B62AED-38A5-6F4B-BD51-50ED83D2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91" y="153003"/>
            <a:ext cx="5215592" cy="630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2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48A4DB-1194-074C-B443-BAED5F8F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Part 2: Based on the performance analysis of BTC, create a portfolio simulation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1D9698-0DEB-F145-9D9D-59FE407110B8}"/>
              </a:ext>
            </a:extLst>
          </p:cNvPr>
          <p:cNvSpPr txBox="1"/>
          <p:nvPr/>
        </p:nvSpPr>
        <p:spPr>
          <a:xfrm>
            <a:off x="5041399" y="1085549"/>
            <a:ext cx="5579707" cy="4686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v"/>
            </a:pPr>
            <a:r>
              <a:rPr lang="en-US" sz="2000" dirty="0"/>
              <a:t>Investor profile</a:t>
            </a:r>
          </a:p>
          <a:p>
            <a:pPr marL="914400" lvl="1" indent="-45720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q"/>
            </a:pPr>
            <a:r>
              <a:rPr lang="en-US" sz="2000" dirty="0"/>
              <a:t>Risk tolerance- medium</a:t>
            </a:r>
          </a:p>
          <a:p>
            <a:pPr marL="914400" lvl="1" indent="-45720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q"/>
            </a:pPr>
            <a:r>
              <a:rPr lang="en-US" sz="2000" dirty="0"/>
              <a:t>Age- 45</a:t>
            </a:r>
          </a:p>
          <a:p>
            <a:pPr marL="914400" lvl="1" indent="-45720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q"/>
            </a:pPr>
            <a:r>
              <a:rPr lang="en-US" sz="2000" dirty="0"/>
              <a:t>Time horizon- 20 years</a:t>
            </a:r>
          </a:p>
          <a:p>
            <a:pPr marL="914400" lvl="1" indent="-45720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q"/>
            </a:pPr>
            <a:r>
              <a:rPr lang="en-US" sz="2000" dirty="0"/>
              <a:t>Asset type- cryptocurrency </a:t>
            </a:r>
          </a:p>
          <a:p>
            <a:pPr marL="914400" lvl="1" indent="-457200">
              <a:spcBef>
                <a:spcPts val="1000"/>
              </a:spcBef>
              <a:buClr>
                <a:schemeClr val="accent1"/>
              </a:buClr>
              <a:buSzPct val="80000"/>
              <a:buFont typeface="Wingdings" pitchFamily="2" charset="2"/>
              <a:buChar char="q"/>
            </a:pPr>
            <a:r>
              <a:rPr lang="en-US" sz="2000" dirty="0"/>
              <a:t>Investment amount- $300,000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7DEC9-25C5-9940-BC0E-8C51727D13A7}"/>
              </a:ext>
            </a:extLst>
          </p:cNvPr>
          <p:cNvSpPr txBox="1"/>
          <p:nvPr/>
        </p:nvSpPr>
        <p:spPr>
          <a:xfrm>
            <a:off x="4415038" y="5362663"/>
            <a:ext cx="709803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/>
              <a:t>Because the investor is optimistic about the market, create a long-position algorithm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5443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176827-6AC3-474F-AF73-13C061F9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u="sng" dirty="0"/>
              <a:t>Long-Position Algorithm</a:t>
            </a:r>
            <a:br>
              <a:rPr lang="en-US" sz="4000" u="sng" dirty="0"/>
            </a:br>
            <a:endParaRPr lang="en-US" sz="4000" u="sng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7B43B98-58E1-994A-A48E-C1CD1B98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8" y="2443163"/>
            <a:ext cx="10285670" cy="4114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A5BF4D-C193-3244-9D6A-50D3BDCABBE2}"/>
              </a:ext>
            </a:extLst>
          </p:cNvPr>
          <p:cNvSpPr txBox="1"/>
          <p:nvPr/>
        </p:nvSpPr>
        <p:spPr>
          <a:xfrm>
            <a:off x="9767886" y="2085976"/>
            <a:ext cx="22955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trade was </a:t>
            </a:r>
            <a:r>
              <a:rPr lang="en-US" b="1" dirty="0"/>
              <a:t>entered</a:t>
            </a:r>
            <a:r>
              <a:rPr lang="en-US" dirty="0"/>
              <a:t> when the </a:t>
            </a:r>
            <a:r>
              <a:rPr lang="en-US" b="1" dirty="0"/>
              <a:t>“SMA50” value crossed above the “SMA100” </a:t>
            </a:r>
            <a:r>
              <a:rPr lang="en-US" dirty="0"/>
              <a:t>value, and the trade was </a:t>
            </a:r>
            <a:r>
              <a:rPr lang="en-US" b="1" dirty="0"/>
              <a:t>exited</a:t>
            </a:r>
            <a:r>
              <a:rPr lang="en-US" dirty="0"/>
              <a:t> when the </a:t>
            </a:r>
            <a:r>
              <a:rPr lang="en-US" b="1" dirty="0"/>
              <a:t>“SMA50” value crossed below the “SMA100” </a:t>
            </a:r>
            <a:r>
              <a:rPr lang="en-US" dirty="0"/>
              <a:t>value.</a:t>
            </a:r>
          </a:p>
          <a:p>
            <a:pPr algn="r"/>
            <a:r>
              <a:rPr lang="en-US" dirty="0"/>
              <a:t>The investor makes a profit using the </a:t>
            </a:r>
            <a:r>
              <a:rPr lang="en-US" b="1" dirty="0"/>
              <a:t>“buy low, sell high” </a:t>
            </a:r>
            <a:r>
              <a:rPr lang="en-US" dirty="0"/>
              <a:t>strategy.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4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4C2F-E944-4941-807C-10786CCC83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162" y="243860"/>
            <a:ext cx="9345613" cy="70643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 testing the Long-Position Algorithm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3F499BAD-6F5F-CF4F-8BB6-97B5A366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8" y="983635"/>
            <a:ext cx="8578008" cy="3431203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B2BA98-A0A4-E74B-8E02-797582B1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912" y="1327150"/>
            <a:ext cx="2692400" cy="229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84C75-4128-8842-91E3-AC752C307D5A}"/>
              </a:ext>
            </a:extLst>
          </p:cNvPr>
          <p:cNvSpPr txBox="1"/>
          <p:nvPr/>
        </p:nvSpPr>
        <p:spPr>
          <a:xfrm>
            <a:off x="10129838" y="3690407"/>
            <a:ext cx="17914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annual volatility </a:t>
            </a:r>
            <a:r>
              <a:rPr lang="en-US" dirty="0"/>
              <a:t>of the portfolio has a spread of about </a:t>
            </a:r>
            <a:r>
              <a:rPr lang="en-US" b="1" dirty="0"/>
              <a:t>71.58%</a:t>
            </a:r>
            <a:r>
              <a:rPr lang="en-US" dirty="0"/>
              <a:t> surrounding the annualized return.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21694-8984-1F4D-B34B-024C3A88BDDD}"/>
              </a:ext>
            </a:extLst>
          </p:cNvPr>
          <p:cNvSpPr txBox="1"/>
          <p:nvPr/>
        </p:nvSpPr>
        <p:spPr>
          <a:xfrm>
            <a:off x="842962" y="4468713"/>
            <a:ext cx="70580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final value of the trading algorithm resulted in a final portfolio value of </a:t>
            </a:r>
            <a:r>
              <a:rPr lang="en-US" b="1" dirty="0"/>
              <a:t>$3,185,616.11 </a:t>
            </a:r>
            <a:r>
              <a:rPr lang="en-US" dirty="0"/>
              <a:t>during the back testing period.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investor has a </a:t>
            </a:r>
            <a:r>
              <a:rPr lang="en-US" b="1" dirty="0"/>
              <a:t>medium risk tolerance </a:t>
            </a:r>
            <a:r>
              <a:rPr lang="en-US" dirty="0"/>
              <a:t>and a </a:t>
            </a:r>
            <a:r>
              <a:rPr lang="en-US" b="1" dirty="0"/>
              <a:t>medium time horizon</a:t>
            </a:r>
            <a:r>
              <a:rPr lang="en-US" dirty="0"/>
              <a:t> so they can afford to take some risk, my recommendation would be that an investment in BTC needs to be combined with other </a:t>
            </a:r>
            <a:r>
              <a:rPr lang="en-US" b="1" dirty="0"/>
              <a:t>asset classes </a:t>
            </a:r>
            <a:r>
              <a:rPr lang="en-US" dirty="0"/>
              <a:t>for </a:t>
            </a:r>
            <a:r>
              <a:rPr lang="en-US" b="1" dirty="0"/>
              <a:t>diversification and hedging purposes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0536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89E7B8-C9CD-9549-B479-3AE397C6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25" y="973667"/>
            <a:ext cx="3490740" cy="483374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Part 3: Build an algorithmic trading bot to create trading signals for BTC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2C8E59-B74C-467C-9470-6D96BC6483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17669"/>
              </p:ext>
            </p:extLst>
          </p:nvPr>
        </p:nvGraphicFramePr>
        <p:xfrm>
          <a:off x="5252514" y="1143000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901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A16465-894D-014C-B37F-3744B8AB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77"/>
            <a:ext cx="4729502" cy="331065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FE09F07-1863-FE4F-924F-AFE3B8EA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01" y="129227"/>
            <a:ext cx="5258515" cy="368095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B9498863-3696-3541-8B62-5857BD798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558" y="3694492"/>
            <a:ext cx="5021444" cy="3163508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99CE5-FB88-DE4C-BB44-064817E2E5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300" y="5641408"/>
            <a:ext cx="5021444" cy="11763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US" sz="60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BC0925-FFDB-964A-BA82-1E1961E0EF35}"/>
              </a:ext>
            </a:extLst>
          </p:cNvPr>
          <p:cNvSpPr txBox="1"/>
          <p:nvPr/>
        </p:nvSpPr>
        <p:spPr>
          <a:xfrm>
            <a:off x="739929" y="1377883"/>
            <a:ext cx="32496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u="sng" dirty="0"/>
              <a:t>Actual Returns vs Strategy Returns Plot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732BC-8534-A345-A371-6A6107B06290}"/>
              </a:ext>
            </a:extLst>
          </p:cNvPr>
          <p:cNvSpPr txBox="1"/>
          <p:nvPr/>
        </p:nvSpPr>
        <p:spPr>
          <a:xfrm>
            <a:off x="5875572" y="91763"/>
            <a:ext cx="35108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u="sng" dirty="0"/>
              <a:t>Actual Returns vs Predicted Returns Plot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B451CA-27DC-EE44-8444-899D4B1AEE27}"/>
              </a:ext>
            </a:extLst>
          </p:cNvPr>
          <p:cNvSpPr txBox="1"/>
          <p:nvPr/>
        </p:nvSpPr>
        <p:spPr>
          <a:xfrm>
            <a:off x="9445091" y="3393493"/>
            <a:ext cx="26908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u="sng" dirty="0"/>
              <a:t>Actual Returns vs Out of Sample Predictions Plot</a:t>
            </a:r>
          </a:p>
        </p:txBody>
      </p:sp>
    </p:spTree>
    <p:extLst>
      <p:ext uri="{BB962C8B-B14F-4D97-AF65-F5344CB8AC3E}">
        <p14:creationId xmlns:p14="http://schemas.microsoft.com/office/powerpoint/2010/main" val="85745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168385-AA7D-044A-B3C6-0211B21F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96" y="1209957"/>
            <a:ext cx="3449156" cy="4438087"/>
          </a:xfrm>
        </p:spPr>
        <p:txBody>
          <a:bodyPr anchor="ctr">
            <a:normAutofit/>
          </a:bodyPr>
          <a:lstStyle/>
          <a:p>
            <a:pPr algn="r"/>
            <a:r>
              <a:rPr lang="en-US" sz="4600" dirty="0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2DD20-D3F1-1C42-A066-EED200DB4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526" y="800101"/>
            <a:ext cx="6281438" cy="558641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Out of the three RMSE scores, </a:t>
            </a:r>
            <a:r>
              <a:rPr lang="en-US" b="1" dirty="0">
                <a:solidFill>
                  <a:schemeClr val="tx1"/>
                </a:solidFill>
              </a:rPr>
              <a:t>the out-of-sample RMSE is the lowest</a:t>
            </a:r>
            <a:r>
              <a:rPr lang="en-US" dirty="0">
                <a:solidFill>
                  <a:schemeClr val="tx1"/>
                </a:solidFill>
              </a:rPr>
              <a:t> with a value of 0.00826. Therefore, it is better to use </a:t>
            </a:r>
            <a:r>
              <a:rPr lang="en-US" b="1" dirty="0">
                <a:solidFill>
                  <a:schemeClr val="tx1"/>
                </a:solidFill>
              </a:rPr>
              <a:t>out-of-sample data that the model hasn't seen before because it gives us a higher accuracy in our predictions.</a:t>
            </a:r>
            <a:r>
              <a:rPr lang="en-US" dirty="0">
                <a:solidFill>
                  <a:schemeClr val="tx1"/>
                </a:solidFill>
              </a:rPr>
              <a:t> This makes sense if we factor in how </a:t>
            </a:r>
            <a:r>
              <a:rPr lang="en-US" b="1" dirty="0">
                <a:solidFill>
                  <a:schemeClr val="tx1"/>
                </a:solidFill>
              </a:rPr>
              <a:t>BTC's price is constantly fluctuating making it both volatile and unpredictable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Based on the baseline performance and predicted returns, I would </a:t>
            </a:r>
            <a:r>
              <a:rPr lang="en-US" b="1" dirty="0">
                <a:solidFill>
                  <a:schemeClr val="tx1"/>
                </a:solidFill>
              </a:rPr>
              <a:t>advise the investor to buy BTC </a:t>
            </a:r>
            <a:r>
              <a:rPr lang="en-US" dirty="0">
                <a:solidFill>
                  <a:schemeClr val="tx1"/>
                </a:solidFill>
              </a:rPr>
              <a:t>because the </a:t>
            </a:r>
            <a:r>
              <a:rPr lang="en-US" b="1" dirty="0">
                <a:solidFill>
                  <a:schemeClr val="tx1"/>
                </a:solidFill>
              </a:rPr>
              <a:t>model shows that the predicted returns vs actual returns are not too different</a:t>
            </a:r>
            <a:r>
              <a:rPr lang="en-US" dirty="0">
                <a:solidFill>
                  <a:schemeClr val="tx1"/>
                </a:solidFill>
              </a:rPr>
              <a:t>. This is reassuring to an investor who may question if </a:t>
            </a:r>
            <a:r>
              <a:rPr lang="en-US" b="1" dirty="0">
                <a:solidFill>
                  <a:schemeClr val="tx1"/>
                </a:solidFill>
              </a:rPr>
              <a:t>BTC’s actual performance is indicative of future performance.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Overall, the investor is </a:t>
            </a:r>
            <a:r>
              <a:rPr lang="en-US" b="1" dirty="0">
                <a:solidFill>
                  <a:schemeClr val="tx1"/>
                </a:solidFill>
              </a:rPr>
              <a:t>moderately risk tolerant</a:t>
            </a:r>
            <a:r>
              <a:rPr lang="en-US" dirty="0">
                <a:solidFill>
                  <a:schemeClr val="tx1"/>
                </a:solidFill>
              </a:rPr>
              <a:t>, but BTC is very volatile so while the investor </a:t>
            </a:r>
            <a:r>
              <a:rPr lang="en-US" b="1" dirty="0">
                <a:solidFill>
                  <a:schemeClr val="tx1"/>
                </a:solidFill>
              </a:rPr>
              <a:t>can afford to assume some risk</a:t>
            </a:r>
            <a:r>
              <a:rPr lang="en-US" dirty="0">
                <a:solidFill>
                  <a:schemeClr val="tx1"/>
                </a:solidFill>
              </a:rPr>
              <a:t>, the </a:t>
            </a:r>
            <a:r>
              <a:rPr lang="en-US" b="1" dirty="0">
                <a:solidFill>
                  <a:schemeClr val="tx1"/>
                </a:solidFill>
              </a:rPr>
              <a:t>portfolio</a:t>
            </a:r>
            <a:r>
              <a:rPr lang="en-US" dirty="0">
                <a:solidFill>
                  <a:schemeClr val="tx1"/>
                </a:solidFill>
              </a:rPr>
              <a:t> has to include other </a:t>
            </a:r>
            <a:r>
              <a:rPr lang="en-US" b="1" dirty="0">
                <a:solidFill>
                  <a:schemeClr val="tx1"/>
                </a:solidFill>
              </a:rPr>
              <a:t>asset classes for diversification and hedging purposes.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55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6C208-E34D-4EFA-ADFF-6057EB21D8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8F0080-079F-E646-A612-2530736C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Thank you for your time!</a:t>
            </a:r>
            <a:br>
              <a:rPr lang="en-US" sz="5400">
                <a:solidFill>
                  <a:schemeClr val="tx1"/>
                </a:solidFill>
              </a:rPr>
            </a:br>
            <a:br>
              <a:rPr lang="en-US" sz="5400">
                <a:solidFill>
                  <a:schemeClr val="tx1"/>
                </a:solidFill>
              </a:rPr>
            </a:br>
            <a:r>
              <a:rPr lang="en-US" sz="5400">
                <a:solidFill>
                  <a:schemeClr val="tx1"/>
                </a:solidFill>
              </a:rPr>
              <a:t>Any Questions? </a:t>
            </a:r>
            <a:r>
              <a:rPr lang="en-US" sz="5400">
                <a:solidFill>
                  <a:schemeClr val="tx1"/>
                </a:solidFill>
                <a:sym typeface="Wingdings" pitchFamily="2" charset="2"/>
              </a:rPr>
              <a:t></a:t>
            </a:r>
            <a:endParaRPr lang="en-US" sz="5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31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DF1ECF-0BEB-514F-969F-E35B1CC0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Analyzing the evolution of Bitcoin’s price correlation with the stock market over time</a:t>
            </a:r>
            <a:br>
              <a:rPr lang="en-US" sz="3300">
                <a:solidFill>
                  <a:srgbClr val="EBEBEB"/>
                </a:solidFill>
              </a:rPr>
            </a:br>
            <a:endParaRPr lang="en-US" sz="3300">
              <a:solidFill>
                <a:srgbClr val="EBEBEB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5C683A-FBC3-4E0F-94E5-F4F48CB1D3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550666"/>
              </p:ext>
            </p:extLst>
          </p:nvPr>
        </p:nvGraphicFramePr>
        <p:xfrm>
          <a:off x="5252120" y="1226881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667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6FF9-7EBF-AC46-9507-F1F963EA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264" y="1236558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Part 1: Has there been a change in how Bitcoin’s price moves with the market? If so, why?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94ABBA-A9F4-4965-BCC2-1B5335EC5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783670"/>
              </p:ext>
            </p:extLst>
          </p:nvPr>
        </p:nvGraphicFramePr>
        <p:xfrm>
          <a:off x="525780" y="2377440"/>
          <a:ext cx="11380470" cy="440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659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2" name="Rectangle 28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AB4B5-E938-F14A-8E19-C2E1EBAC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9635" y="1763760"/>
            <a:ext cx="2690712" cy="401982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Use </a:t>
            </a:r>
            <a:r>
              <a:rPr lang="en-US" sz="2600" b="1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Sentiment Analysis </a:t>
            </a:r>
            <a:r>
              <a:rPr lang="en-US" sz="2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to see the sentiments expressed about Bitcoin in </a:t>
            </a:r>
            <a:r>
              <a:rPr lang="en-US" sz="2600" b="1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news headlines, social media</a:t>
            </a:r>
            <a:r>
              <a:rPr lang="en-US" sz="2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, and other </a:t>
            </a:r>
            <a:r>
              <a:rPr lang="en-US" sz="2600" b="1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texts</a:t>
            </a:r>
            <a:r>
              <a:rPr lang="en-US" sz="2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.</a:t>
            </a:r>
            <a:br>
              <a:rPr lang="en-US" sz="2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26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3" name="Group 30">
            <a:extLst>
              <a:ext uri="{FF2B5EF4-FFF2-40B4-BE49-F238E27FC236}">
                <a16:creationId xmlns:a16="http://schemas.microsoft.com/office/drawing/2014/main" id="{806CAC3A-41F9-44D6-A9E6-680493E2B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332D44-12FF-4DF8-A766-FACE715A7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76B3E882-88A6-4CF8-A43C-05B0AA694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8306139E-0436-4D3B-81DE-5890AD930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385291BC-D015-3C4E-BDCF-0F779EAD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4" y="369332"/>
            <a:ext cx="2508238" cy="6349971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863EEB9-1C15-794F-A1EA-86BCC19A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30" y="277073"/>
            <a:ext cx="4112167" cy="3063564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E76C24F-0429-4C4E-A2AB-796A9BD07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350" y="3361009"/>
            <a:ext cx="4956799" cy="2961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E2BE55-5930-9742-AB16-89D39F97EB64}"/>
              </a:ext>
            </a:extLst>
          </p:cNvPr>
          <p:cNvSpPr txBox="1"/>
          <p:nvPr/>
        </p:nvSpPr>
        <p:spPr>
          <a:xfrm>
            <a:off x="637855" y="15100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Top Words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4F8C0-47DE-484D-8820-91C83DFFE6A1}"/>
              </a:ext>
            </a:extLst>
          </p:cNvPr>
          <p:cNvSpPr txBox="1"/>
          <p:nvPr/>
        </p:nvSpPr>
        <p:spPr>
          <a:xfrm>
            <a:off x="4512682" y="6271168"/>
            <a:ext cx="269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BTC Sentiment Scores</a:t>
            </a:r>
          </a:p>
        </p:txBody>
      </p:sp>
    </p:spTree>
    <p:extLst>
      <p:ext uri="{BB962C8B-B14F-4D97-AF65-F5344CB8AC3E}">
        <p14:creationId xmlns:p14="http://schemas.microsoft.com/office/powerpoint/2010/main" val="368322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2C6E4ED-587A-5D44-8165-E868FD07D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A81A-4B87-BB41-BDF8-E211400D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270848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Part 2: BTC performance analysis with the market to see if correlation has changed over time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4E49FA-4087-4D12-AA81-9FFE652F69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884390"/>
              </p:ext>
            </p:extLst>
          </p:nvPr>
        </p:nvGraphicFramePr>
        <p:xfrm>
          <a:off x="431006" y="2157412"/>
          <a:ext cx="11329988" cy="442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715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02383-B260-2D43-9C1E-6DA139FF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764" y="1061482"/>
            <a:ext cx="4960093" cy="42862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Quantitative Analysis</a:t>
            </a:r>
            <a:b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3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28E835B-8AC6-D94B-867B-43B4BD8EE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2" y="1104345"/>
            <a:ext cx="8834337" cy="421839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E213FE-EC6B-4245-9397-4B328D78BFAE}"/>
              </a:ext>
            </a:extLst>
          </p:cNvPr>
          <p:cNvSpPr txBox="1"/>
          <p:nvPr/>
        </p:nvSpPr>
        <p:spPr>
          <a:xfrm>
            <a:off x="9390014" y="1166842"/>
            <a:ext cx="21621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2018 to 2019, we see that </a:t>
            </a:r>
            <a:r>
              <a:rPr lang="en-US" b="1" dirty="0"/>
              <a:t>BTC, ETH and XRP move more closely together </a:t>
            </a:r>
            <a:r>
              <a:rPr lang="en-US" dirty="0"/>
              <a:t>while SPY follows its own path. </a:t>
            </a:r>
            <a:r>
              <a:rPr lang="en-US" b="1" dirty="0"/>
              <a:t>But in 2020</a:t>
            </a:r>
            <a:r>
              <a:rPr lang="en-US" dirty="0"/>
              <a:t>, we see </a:t>
            </a:r>
            <a:r>
              <a:rPr lang="en-US" b="1" dirty="0"/>
              <a:t>BTC breakaway from its pattern </a:t>
            </a:r>
            <a:r>
              <a:rPr lang="en-US" dirty="0"/>
              <a:t>with the other cryptocurrencies and </a:t>
            </a:r>
            <a:r>
              <a:rPr lang="en-US" b="1" dirty="0"/>
              <a:t>become more strongly correlated with SPY.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AE6A4B-4B73-DE45-8B98-E9412EF8F711}"/>
              </a:ext>
            </a:extLst>
          </p:cNvPr>
          <p:cNvSpPr txBox="1"/>
          <p:nvPr/>
        </p:nvSpPr>
        <p:spPr>
          <a:xfrm>
            <a:off x="734244" y="1348304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Combined Returns of SPY, BTC, ETH and XRP</a:t>
            </a:r>
          </a:p>
        </p:txBody>
      </p:sp>
    </p:spTree>
    <p:extLst>
      <p:ext uri="{BB962C8B-B14F-4D97-AF65-F5344CB8AC3E}">
        <p14:creationId xmlns:p14="http://schemas.microsoft.com/office/powerpoint/2010/main" val="2351950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22ED-A1D9-704C-8F15-28EA5A2F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Quantitative Analysis</a:t>
            </a:r>
            <a:endParaRPr lang="en-US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57ED58F-BBDD-BF47-96C5-78389883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0" y="2306996"/>
            <a:ext cx="7016610" cy="2104983"/>
          </a:xfrm>
          <a:prstGeom prst="rect">
            <a:avLst/>
          </a:prstGeom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3223A77F-1BC6-E14C-BE5D-C02E866C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90" y="4332393"/>
            <a:ext cx="8418690" cy="2525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CA0A1-9239-A945-A499-B6BEBDF6C5C4}"/>
              </a:ext>
            </a:extLst>
          </p:cNvPr>
          <p:cNvSpPr txBox="1"/>
          <p:nvPr/>
        </p:nvSpPr>
        <p:spPr>
          <a:xfrm>
            <a:off x="6960870" y="4410116"/>
            <a:ext cx="16916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Density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CFF1D-ADDC-4043-BB57-00DE1E40E32C}"/>
              </a:ext>
            </a:extLst>
          </p:cNvPr>
          <p:cNvSpPr txBox="1"/>
          <p:nvPr/>
        </p:nvSpPr>
        <p:spPr>
          <a:xfrm>
            <a:off x="6960870" y="2347680"/>
            <a:ext cx="2452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Standard Deviation: BTC has a higher standard deviation </a:t>
            </a:r>
            <a:r>
              <a:rPr lang="en-US" dirty="0"/>
              <a:t>than SPY, ETH and XRP making it the </a:t>
            </a:r>
            <a:r>
              <a:rPr lang="en-US" b="1" dirty="0"/>
              <a:t>most volatile</a:t>
            </a:r>
            <a:r>
              <a:rPr lang="en-US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DE2BE-27FD-684C-BCDA-78568DDFA950}"/>
              </a:ext>
            </a:extLst>
          </p:cNvPr>
          <p:cNvSpPr txBox="1"/>
          <p:nvPr/>
        </p:nvSpPr>
        <p:spPr>
          <a:xfrm>
            <a:off x="560070" y="4594782"/>
            <a:ext cx="2446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Volatility</a:t>
            </a:r>
            <a:r>
              <a:rPr lang="en-US" dirty="0"/>
              <a:t>: With the widest distribution, we see that </a:t>
            </a:r>
            <a:r>
              <a:rPr lang="en-US" b="1" dirty="0"/>
              <a:t>BTC is the most volatile indicating that it has the highest risk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F42E4-A663-B54A-A12C-D284D0C84C0D}"/>
              </a:ext>
            </a:extLst>
          </p:cNvPr>
          <p:cNvSpPr txBox="1"/>
          <p:nvPr/>
        </p:nvSpPr>
        <p:spPr>
          <a:xfrm>
            <a:off x="1497330" y="2525607"/>
            <a:ext cx="32575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/>
              <a:t>Rolling 21-Day Standard Deviation Plot</a:t>
            </a:r>
          </a:p>
        </p:txBody>
      </p:sp>
    </p:spTree>
    <p:extLst>
      <p:ext uri="{BB962C8B-B14F-4D97-AF65-F5344CB8AC3E}">
        <p14:creationId xmlns:p14="http://schemas.microsoft.com/office/powerpoint/2010/main" val="416507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4CC6-ACDA-F846-B56E-7C66B361D1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257300" y="150530"/>
            <a:ext cx="8761413" cy="70802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Quantitative Analysis</a:t>
            </a:r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4DE09184-7719-E442-812F-F3C5E6396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7" y="1938576"/>
            <a:ext cx="4445171" cy="3091815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46609B4-DCDC-EB45-A77B-02F97C323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63" y="1282404"/>
            <a:ext cx="7584300" cy="3703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854162-5938-A645-9FFF-0CBE773CE50D}"/>
              </a:ext>
            </a:extLst>
          </p:cNvPr>
          <p:cNvSpPr txBox="1"/>
          <p:nvPr/>
        </p:nvSpPr>
        <p:spPr>
          <a:xfrm>
            <a:off x="366332" y="4995861"/>
            <a:ext cx="372976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Sharpe Ratio</a:t>
            </a:r>
            <a:r>
              <a:rPr lang="en-US" sz="1700" dirty="0"/>
              <a:t>: </a:t>
            </a:r>
            <a:r>
              <a:rPr lang="en-US" sz="1700" b="1" dirty="0"/>
              <a:t>SPY</a:t>
            </a:r>
            <a:r>
              <a:rPr lang="en-US" sz="1700" dirty="0"/>
              <a:t> gives the highest return for every </a:t>
            </a:r>
            <a:r>
              <a:rPr lang="en-US" sz="1700" b="1" dirty="0"/>
              <a:t>unit of risk assumed by the investor </a:t>
            </a:r>
            <a:r>
              <a:rPr lang="en-US" sz="1700" dirty="0"/>
              <a:t>while </a:t>
            </a:r>
            <a:r>
              <a:rPr lang="en-US" sz="1700" b="1" dirty="0"/>
              <a:t>ETH and XRP </a:t>
            </a:r>
            <a:r>
              <a:rPr lang="en-US" sz="1700" dirty="0"/>
              <a:t>give a </a:t>
            </a:r>
            <a:r>
              <a:rPr lang="en-US" sz="1700" b="1" dirty="0"/>
              <a:t>negative return </a:t>
            </a:r>
            <a:r>
              <a:rPr lang="en-US" sz="1700" dirty="0"/>
              <a:t>for every unit of </a:t>
            </a:r>
            <a:r>
              <a:rPr lang="en-US" sz="1700" b="1" dirty="0"/>
              <a:t>risk assumed</a:t>
            </a:r>
            <a:r>
              <a:rPr lang="en-US" sz="17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D30C1B-E5E8-7F4E-B3DB-C5558818E093}"/>
              </a:ext>
            </a:extLst>
          </p:cNvPr>
          <p:cNvSpPr txBox="1"/>
          <p:nvPr/>
        </p:nvSpPr>
        <p:spPr>
          <a:xfrm>
            <a:off x="7205663" y="4995861"/>
            <a:ext cx="4986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Beta</a:t>
            </a:r>
            <a:r>
              <a:rPr lang="en-US" dirty="0"/>
              <a:t>: </a:t>
            </a:r>
            <a:r>
              <a:rPr lang="en-US" b="1" dirty="0"/>
              <a:t>BTC</a:t>
            </a:r>
            <a:r>
              <a:rPr lang="en-US" dirty="0"/>
              <a:t> has the </a:t>
            </a:r>
            <a:r>
              <a:rPr lang="en-US" b="1" dirty="0"/>
              <a:t>highest beta </a:t>
            </a:r>
            <a:r>
              <a:rPr lang="en-US" dirty="0"/>
              <a:t>which indicates that </a:t>
            </a:r>
            <a:r>
              <a:rPr lang="en-US" b="1" dirty="0"/>
              <a:t>BTC’s price tends to be a lot more volatile than the market</a:t>
            </a:r>
            <a:r>
              <a:rPr lang="en-US" dirty="0"/>
              <a:t>. If we want a </a:t>
            </a:r>
            <a:r>
              <a:rPr lang="en-US" b="1" dirty="0"/>
              <a:t>diversified</a:t>
            </a:r>
            <a:r>
              <a:rPr lang="en-US" dirty="0"/>
              <a:t> portfolio, we need to add stocks that have </a:t>
            </a:r>
            <a:r>
              <a:rPr lang="en-US" b="1" dirty="0"/>
              <a:t>less correlation </a:t>
            </a:r>
            <a:r>
              <a:rPr lang="en-US" dirty="0"/>
              <a:t>and </a:t>
            </a:r>
            <a:r>
              <a:rPr lang="en-US" b="1" dirty="0"/>
              <a:t>less volatility </a:t>
            </a:r>
            <a:r>
              <a:rPr lang="en-US" dirty="0"/>
              <a:t>with the </a:t>
            </a:r>
            <a:r>
              <a:rPr lang="en-US" b="1" dirty="0"/>
              <a:t>overall market</a:t>
            </a:r>
            <a:r>
              <a:rPr lang="en-US" dirty="0"/>
              <a:t>. </a:t>
            </a:r>
          </a:p>
          <a:p>
            <a:pPr algn="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6EEEA-8E1E-414E-98B0-B0701BB09C82}"/>
              </a:ext>
            </a:extLst>
          </p:cNvPr>
          <p:cNvSpPr txBox="1"/>
          <p:nvPr/>
        </p:nvSpPr>
        <p:spPr>
          <a:xfrm>
            <a:off x="1109643" y="1753910"/>
            <a:ext cx="224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Sharpe Ratio Plot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DD3DE-5061-CC48-BCF6-6216B88186F6}"/>
              </a:ext>
            </a:extLst>
          </p:cNvPr>
          <p:cNvSpPr txBox="1"/>
          <p:nvPr/>
        </p:nvSpPr>
        <p:spPr>
          <a:xfrm>
            <a:off x="4814887" y="4151206"/>
            <a:ext cx="598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Combined Rolling 60-Day Betas of BTC, ETH and XRP</a:t>
            </a:r>
          </a:p>
        </p:txBody>
      </p:sp>
    </p:spTree>
    <p:extLst>
      <p:ext uri="{BB962C8B-B14F-4D97-AF65-F5344CB8AC3E}">
        <p14:creationId xmlns:p14="http://schemas.microsoft.com/office/powerpoint/2010/main" val="196348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{5D2CFA18-9C12-F84F-9A95-980A97DC3E5D}tf10001076</Template>
  <TotalTime>599</TotalTime>
  <Words>1083</Words>
  <Application>Microsoft Macintosh PowerPoint</Application>
  <PresentationFormat>Widescreen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Wingdings</vt:lpstr>
      <vt:lpstr>Wingdings 3</vt:lpstr>
      <vt:lpstr>Ion Boardroom</vt:lpstr>
      <vt:lpstr>Project 3: Bitcoin’s Price Correlation with the Stock Market &amp; BTC Price Prediction  </vt:lpstr>
      <vt:lpstr>Analyzing the evolution of Bitcoin’s price correlation with the stock market over time </vt:lpstr>
      <vt:lpstr>Part 1: Has there been a change in how Bitcoin’s price moves with the market? If so, why? </vt:lpstr>
      <vt:lpstr>Use Sentiment Analysis to see the sentiments expressed about Bitcoin in news headlines, social media, and other texts. </vt:lpstr>
      <vt:lpstr>PowerPoint Presentation</vt:lpstr>
      <vt:lpstr>Part 2: BTC performance analysis with the market to see if correlation has changed over time  </vt:lpstr>
      <vt:lpstr>Quantitative Analysis </vt:lpstr>
      <vt:lpstr>Quantitative Analysis</vt:lpstr>
      <vt:lpstr>Quantitative Analysis</vt:lpstr>
      <vt:lpstr>PowerPoint Presentation</vt:lpstr>
      <vt:lpstr>Quantitative Analysis</vt:lpstr>
      <vt:lpstr>Part 2: Based on the performance analysis of BTC, create a portfolio simulation</vt:lpstr>
      <vt:lpstr>Long-Position Algorithm </vt:lpstr>
      <vt:lpstr>Back testing the Long-Position Algorithm</vt:lpstr>
      <vt:lpstr>Part 3: Build an algorithmic trading bot to create trading signals for BTC</vt:lpstr>
      <vt:lpstr>Data Visualization</vt:lpstr>
      <vt:lpstr>Conclusion</vt:lpstr>
      <vt:lpstr>Thank you for your time!  Any Questions?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3: Bitcoin’s Price Correlation with the Stock Market &amp; BTC Price Prediction  </dc:title>
  <dc:creator>Microsoft Office User</dc:creator>
  <cp:lastModifiedBy>Microsoft Office User</cp:lastModifiedBy>
  <cp:revision>17</cp:revision>
  <dcterms:created xsi:type="dcterms:W3CDTF">2022-02-16T16:19:54Z</dcterms:created>
  <dcterms:modified xsi:type="dcterms:W3CDTF">2022-02-17T02:19:35Z</dcterms:modified>
</cp:coreProperties>
</file>